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72" r:id="rId7"/>
    <p:sldId id="271" r:id="rId8"/>
    <p:sldId id="273" r:id="rId9"/>
    <p:sldId id="277" r:id="rId10"/>
    <p:sldId id="278" r:id="rId11"/>
    <p:sldId id="279" r:id="rId12"/>
    <p:sldId id="280" r:id="rId13"/>
    <p:sldId id="281" r:id="rId14"/>
    <p:sldId id="282" r:id="rId15"/>
    <p:sldId id="284" r:id="rId16"/>
    <p:sldId id="267" r:id="rId17"/>
    <p:sldId id="265" r:id="rId18"/>
  </p:sldIdLst>
  <p:sldSz cx="9144000" cy="6858000" type="screen4x3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2737"/>
    <a:srgbClr val="D62A3A"/>
    <a:srgbClr val="78B8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2438" autoAdjust="0"/>
  </p:normalViewPr>
  <p:slideViewPr>
    <p:cSldViewPr snapToGrid="0">
      <p:cViewPr varScale="1">
        <p:scale>
          <a:sx n="54" d="100"/>
          <a:sy n="54" d="100"/>
        </p:scale>
        <p:origin x="22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B4A6B-4215-4D65-9920-137EA189FECE}" type="datetimeFigureOut">
              <a:rPr lang="fr-FR" smtClean="0"/>
              <a:t>24/10/2025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29D7E8-E3CF-4C86-A414-A5E5D44116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6703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014" cy="498334"/>
          </a:xfrm>
          <a:prstGeom prst="rect">
            <a:avLst/>
          </a:prstGeom>
        </p:spPr>
        <p:txBody>
          <a:bodyPr vert="horz" lIns="83805" tIns="41902" rIns="83805" bIns="41902" rtlCol="0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822" y="0"/>
            <a:ext cx="2947014" cy="498334"/>
          </a:xfrm>
          <a:prstGeom prst="rect">
            <a:avLst/>
          </a:prstGeom>
        </p:spPr>
        <p:txBody>
          <a:bodyPr vert="horz" lIns="83805" tIns="41902" rIns="83805" bIns="41902" rtlCol="0"/>
          <a:lstStyle>
            <a:lvl1pPr algn="r">
              <a:defRPr sz="1100"/>
            </a:lvl1pPr>
          </a:lstStyle>
          <a:p>
            <a:fld id="{4CFF8966-8016-4781-AE72-40AC7BC38219}" type="datetimeFigureOut">
              <a:rPr lang="fr-FR" smtClean="0"/>
              <a:t>24/10/2025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5637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805" tIns="41902" rIns="83805" bIns="41902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641" y="4778400"/>
            <a:ext cx="5439982" cy="3910002"/>
          </a:xfrm>
          <a:prstGeom prst="rect">
            <a:avLst/>
          </a:prstGeom>
        </p:spPr>
        <p:txBody>
          <a:bodyPr vert="horz" lIns="83805" tIns="41902" rIns="83805" bIns="41902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480"/>
            <a:ext cx="2947014" cy="498334"/>
          </a:xfrm>
          <a:prstGeom prst="rect">
            <a:avLst/>
          </a:prstGeom>
        </p:spPr>
        <p:txBody>
          <a:bodyPr vert="horz" lIns="83805" tIns="41902" rIns="83805" bIns="41902" rtlCol="0" anchor="b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822" y="9431480"/>
            <a:ext cx="2947014" cy="498334"/>
          </a:xfrm>
          <a:prstGeom prst="rect">
            <a:avLst/>
          </a:prstGeom>
        </p:spPr>
        <p:txBody>
          <a:bodyPr vert="horz" lIns="83805" tIns="41902" rIns="83805" bIns="41902" rtlCol="0" anchor="b"/>
          <a:lstStyle>
            <a:lvl1pPr algn="r">
              <a:defRPr sz="1100"/>
            </a:lvl1pPr>
          </a:lstStyle>
          <a:p>
            <a:fld id="{6D275E37-C9FD-47F6-992D-322B56DAE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75E37-C9FD-47F6-992D-322B56DAEEC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8714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275E37-C9FD-47F6-992D-322B56DAEEC8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50812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9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275E37-C9FD-47F6-992D-322B56DAEEC8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36161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275E37-C9FD-47F6-992D-322B56DAEEC8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1088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75E37-C9FD-47F6-992D-322B56DAEEC8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1294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34920093-41E2-490B-BCCF-DEDF8457E4E8}" type="datetime1">
              <a:rPr lang="fr-FR" sz="1200" b="0" strike="noStrike" spc="-1">
                <a:solidFill>
                  <a:srgbClr val="8B8B8B"/>
                </a:solidFill>
                <a:latin typeface="Calibri"/>
              </a:rPr>
              <a:t>24/10/2025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200" b="0" strike="noStrike" spc="-1">
                <a:solidFill>
                  <a:srgbClr val="8B8B8B"/>
                </a:solidFill>
                <a:latin typeface="Calibri"/>
              </a:rPr>
              <a:t>Support de présentation du Conseil de développement - plénière 9 février 2024</a:t>
            </a:r>
            <a:endParaRPr lang="fr-FR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9ACD762E-F77C-4624-9A7C-EB67D22FAE81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t>‹N°›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Cliquez pour éditer le format du texte-titre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Calibri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randbourg.f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randbourg.fr/591-le-conseil-local-de-developpement.htm" TargetMode="External"/><Relationship Id="rId2" Type="http://schemas.openxmlformats.org/officeDocument/2006/relationships/hyperlink" Target="mailto:Conseildeveloppement@grandbourg.fr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Line 1"/>
          <p:cNvSpPr/>
          <p:nvPr/>
        </p:nvSpPr>
        <p:spPr>
          <a:xfrm>
            <a:off x="607320" y="2762640"/>
            <a:ext cx="2160" cy="1582920"/>
          </a:xfrm>
          <a:prstGeom prst="line">
            <a:avLst/>
          </a:prstGeom>
          <a:ln w="57240">
            <a:solidFill>
              <a:srgbClr val="DD0036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42" name="CustomShape 2"/>
          <p:cNvSpPr/>
          <p:nvPr/>
        </p:nvSpPr>
        <p:spPr>
          <a:xfrm>
            <a:off x="801360" y="2673000"/>
            <a:ext cx="8211960" cy="179903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  <a:spcAft>
                <a:spcPts val="887"/>
              </a:spcAft>
            </a:pPr>
            <a:r>
              <a:rPr lang="fr-FR" sz="3200" b="1" strike="noStrike" spc="-1" dirty="0">
                <a:solidFill>
                  <a:srgbClr val="000000"/>
                </a:solidFill>
                <a:latin typeface="Century Gothic"/>
              </a:rPr>
              <a:t>CONSEIL DE DEVELOPPEMENT</a:t>
            </a:r>
            <a:endParaRPr lang="fr-FR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Aft>
                <a:spcPts val="887"/>
              </a:spcAft>
            </a:pPr>
            <a:r>
              <a:rPr lang="fr-FR" sz="3200" b="1" strike="noStrike" spc="-1" dirty="0">
                <a:solidFill>
                  <a:srgbClr val="000000"/>
                </a:solidFill>
                <a:latin typeface="Century Gothic"/>
              </a:rPr>
              <a:t>DE GRAND BOURG AGGLOMERATION</a:t>
            </a:r>
            <a:endParaRPr lang="fr-FR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Aft>
                <a:spcPts val="887"/>
              </a:spcAft>
            </a:pPr>
            <a:r>
              <a:rPr lang="fr-FR" sz="3200" b="1" strike="noStrike" spc="-1" dirty="0">
                <a:solidFill>
                  <a:srgbClr val="000000"/>
                </a:solidFill>
                <a:latin typeface="Century Gothic"/>
              </a:rPr>
              <a:t>Plénière du 13 octobre 2025</a:t>
            </a:r>
            <a:endParaRPr lang="fr-FR" sz="3200" b="0" strike="noStrike" spc="-1" dirty="0">
              <a:latin typeface="Arial"/>
            </a:endParaRPr>
          </a:p>
        </p:txBody>
      </p:sp>
      <p:sp>
        <p:nvSpPr>
          <p:cNvPr id="43" name="CustomShape 3"/>
          <p:cNvSpPr/>
          <p:nvPr/>
        </p:nvSpPr>
        <p:spPr>
          <a:xfrm>
            <a:off x="0" y="5912280"/>
            <a:ext cx="9143640" cy="729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400" b="1" u="sng" strike="noStrike" spc="-1" baseline="30000" dirty="0">
                <a:solidFill>
                  <a:srgbClr val="0563C1"/>
                </a:solidFill>
                <a:uFillTx/>
                <a:latin typeface="Calibri"/>
                <a:hlinkClick r:id="rId3"/>
              </a:rPr>
              <a:t>www.grandbourg.fr</a:t>
            </a:r>
            <a:endParaRPr lang="fr-FR" sz="2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800" b="0" strike="noStrike" spc="-1" baseline="30000" dirty="0">
                <a:solidFill>
                  <a:srgbClr val="000000"/>
                </a:solidFill>
                <a:latin typeface="Calibri"/>
              </a:rPr>
              <a:t>3 Avenue Arsène d’Arsonval - CS 88000 - 01008 BOURG-EN-BRESSE Cedex - Tél. 04 74 24 75 15 - Fax 04 74 24 75 13</a:t>
            </a:r>
            <a:endParaRPr lang="fr-FR" sz="1800" b="0" strike="noStrike" spc="-1" dirty="0">
              <a:latin typeface="Arial"/>
            </a:endParaRPr>
          </a:p>
        </p:txBody>
      </p:sp>
      <p:sp>
        <p:nvSpPr>
          <p:cNvPr id="46" name="TextShape 5"/>
          <p:cNvSpPr txBox="1"/>
          <p:nvPr/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095142DE-5D4B-410F-9194-54E03F0B0AB0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t>1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17623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F93B5-444E-5E27-6A07-C010B5227E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Image 1">
            <a:extLst>
              <a:ext uri="{FF2B5EF4-FFF2-40B4-BE49-F238E27FC236}">
                <a16:creationId xmlns:a16="http://schemas.microsoft.com/office/drawing/2014/main" id="{4E2952E6-D1AC-09A6-D854-899E7AE6CB08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93240" y="99000"/>
            <a:ext cx="1366200" cy="553680"/>
          </a:xfrm>
          <a:prstGeom prst="rect">
            <a:avLst/>
          </a:prstGeom>
          <a:ln>
            <a:noFill/>
          </a:ln>
        </p:spPr>
      </p:pic>
      <p:sp>
        <p:nvSpPr>
          <p:cNvPr id="77" name="CustomShape 1">
            <a:extLst>
              <a:ext uri="{FF2B5EF4-FFF2-40B4-BE49-F238E27FC236}">
                <a16:creationId xmlns:a16="http://schemas.microsoft.com/office/drawing/2014/main" id="{D3CF653E-2C25-A484-920F-5331BA02A189}"/>
              </a:ext>
            </a:extLst>
          </p:cNvPr>
          <p:cNvSpPr/>
          <p:nvPr/>
        </p:nvSpPr>
        <p:spPr>
          <a:xfrm>
            <a:off x="776519" y="763560"/>
            <a:ext cx="7314535" cy="62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2800" b="1" spc="-1" dirty="0">
                <a:solidFill>
                  <a:srgbClr val="C00000"/>
                </a:solidFill>
                <a:latin typeface="Century Gothic"/>
              </a:rPr>
              <a:t>Participants, animateurs, leaders</a:t>
            </a:r>
            <a:endParaRPr lang="fr-FR" sz="2800" b="0" strike="noStrike" spc="-1" dirty="0">
              <a:latin typeface="Arial"/>
            </a:endParaRPr>
          </a:p>
        </p:txBody>
      </p:sp>
      <p:sp>
        <p:nvSpPr>
          <p:cNvPr id="80" name="TextShape 4">
            <a:extLst>
              <a:ext uri="{FF2B5EF4-FFF2-40B4-BE49-F238E27FC236}">
                <a16:creationId xmlns:a16="http://schemas.microsoft.com/office/drawing/2014/main" id="{4BE74CD7-79E3-88D8-CEFA-83FA1E3961B0}"/>
              </a:ext>
            </a:extLst>
          </p:cNvPr>
          <p:cNvSpPr txBox="1"/>
          <p:nvPr/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7D465979-FADB-44F7-9251-F024046B1C1C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t>10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85453BB-5F52-5ADE-4C1E-DB2015E726FB}"/>
              </a:ext>
            </a:extLst>
          </p:cNvPr>
          <p:cNvSpPr txBox="1"/>
          <p:nvPr/>
        </p:nvSpPr>
        <p:spPr>
          <a:xfrm>
            <a:off x="1088173" y="3166959"/>
            <a:ext cx="13444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spc="-1" dirty="0">
                <a:solidFill>
                  <a:srgbClr val="000000"/>
                </a:solidFill>
                <a:latin typeface="Century Gothic"/>
              </a:rPr>
              <a:t>Groupe</a:t>
            </a:r>
            <a:r>
              <a:rPr lang="fr-FR" spc="-1" dirty="0">
                <a:solidFill>
                  <a:srgbClr val="000000"/>
                </a:solidFill>
                <a:latin typeface="Century Gothic"/>
              </a:rPr>
              <a:t/>
            </a:r>
            <a:br>
              <a:rPr lang="fr-FR" spc="-1" dirty="0">
                <a:solidFill>
                  <a:srgbClr val="000000"/>
                </a:solidFill>
                <a:latin typeface="Century Gothic"/>
              </a:rPr>
            </a:br>
            <a:r>
              <a:rPr lang="fr-FR" sz="1600" spc="-1" dirty="0">
                <a:solidFill>
                  <a:srgbClr val="000000"/>
                </a:solidFill>
                <a:latin typeface="Century Gothic"/>
              </a:rPr>
              <a:t>(</a:t>
            </a:r>
            <a:r>
              <a:rPr lang="fr-FR" sz="1600" b="1" spc="-1" dirty="0">
                <a:solidFill>
                  <a:srgbClr val="FF0000"/>
                </a:solidFill>
                <a:latin typeface="Century Gothic"/>
              </a:rPr>
              <a:t>village</a:t>
            </a:r>
            <a:r>
              <a:rPr lang="fr-FR" sz="1600" spc="-1" dirty="0">
                <a:solidFill>
                  <a:srgbClr val="000000"/>
                </a:solidFill>
                <a:latin typeface="Century Gothic"/>
              </a:rPr>
              <a:t>)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46BF7C7-9789-48C4-296C-CC36BC8115C5}"/>
              </a:ext>
            </a:extLst>
          </p:cNvPr>
          <p:cNvSpPr txBox="1"/>
          <p:nvPr/>
        </p:nvSpPr>
        <p:spPr>
          <a:xfrm>
            <a:off x="727483" y="4162959"/>
            <a:ext cx="624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pc="-1" dirty="0">
                <a:solidFill>
                  <a:srgbClr val="000000"/>
                </a:solidFill>
                <a:latin typeface="Century Gothic"/>
              </a:rPr>
              <a:t>Part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6B3BA69-49EA-C5F3-5BC0-79E3F8170120}"/>
              </a:ext>
            </a:extLst>
          </p:cNvPr>
          <p:cNvSpPr txBox="1"/>
          <p:nvPr/>
        </p:nvSpPr>
        <p:spPr>
          <a:xfrm>
            <a:off x="1039972" y="4347625"/>
            <a:ext cx="624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pc="-1" dirty="0">
                <a:solidFill>
                  <a:srgbClr val="000000"/>
                </a:solidFill>
                <a:latin typeface="Century Gothic"/>
              </a:rPr>
              <a:t>Part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1393D95-93BD-E3C5-E6CC-D396D3023789}"/>
              </a:ext>
            </a:extLst>
          </p:cNvPr>
          <p:cNvSpPr txBox="1"/>
          <p:nvPr/>
        </p:nvSpPr>
        <p:spPr>
          <a:xfrm>
            <a:off x="1282426" y="4070626"/>
            <a:ext cx="624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pc="-1" dirty="0">
                <a:solidFill>
                  <a:srgbClr val="000000"/>
                </a:solidFill>
                <a:latin typeface="Century Gothic"/>
              </a:rPr>
              <a:t>Part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68DF19E-3219-9D33-A528-82B735FF6110}"/>
              </a:ext>
            </a:extLst>
          </p:cNvPr>
          <p:cNvSpPr txBox="1"/>
          <p:nvPr/>
        </p:nvSpPr>
        <p:spPr>
          <a:xfrm>
            <a:off x="2043593" y="4070626"/>
            <a:ext cx="624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pc="-1" dirty="0">
                <a:solidFill>
                  <a:srgbClr val="000000"/>
                </a:solidFill>
                <a:latin typeface="Century Gothic"/>
              </a:rPr>
              <a:t>Part</a:t>
            </a:r>
          </a:p>
        </p:txBody>
      </p:sp>
      <p:sp>
        <p:nvSpPr>
          <p:cNvPr id="26" name="Ellipse 25">
            <a:extLst>
              <a:ext uri="{FF2B5EF4-FFF2-40B4-BE49-F238E27FC236}">
                <a16:creationId xmlns:a16="http://schemas.microsoft.com/office/drawing/2014/main" id="{DFE0E7AB-F4B5-EC58-4E8E-942641C2ED84}"/>
              </a:ext>
            </a:extLst>
          </p:cNvPr>
          <p:cNvSpPr/>
          <p:nvPr/>
        </p:nvSpPr>
        <p:spPr>
          <a:xfrm rot="588875">
            <a:off x="709409" y="3055426"/>
            <a:ext cx="2060423" cy="222609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0D60F64E-5EEE-298D-1FDE-E8E84712BF65}"/>
              </a:ext>
            </a:extLst>
          </p:cNvPr>
          <p:cNvSpPr txBox="1"/>
          <p:nvPr/>
        </p:nvSpPr>
        <p:spPr>
          <a:xfrm>
            <a:off x="1609906" y="4262447"/>
            <a:ext cx="624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pc="-1" dirty="0">
                <a:solidFill>
                  <a:srgbClr val="000000"/>
                </a:solidFill>
                <a:latin typeface="Century Gothic"/>
              </a:rPr>
              <a:t>Part</a:t>
            </a:r>
          </a:p>
        </p:txBody>
      </p: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4D7319EC-34BF-E6C3-9ED6-77B87A8AF08C}"/>
              </a:ext>
            </a:extLst>
          </p:cNvPr>
          <p:cNvGrpSpPr/>
          <p:nvPr/>
        </p:nvGrpSpPr>
        <p:grpSpPr>
          <a:xfrm>
            <a:off x="3234885" y="2549230"/>
            <a:ext cx="2178441" cy="2807450"/>
            <a:chOff x="3234885" y="2549230"/>
            <a:chExt cx="2178441" cy="2807450"/>
          </a:xfrm>
        </p:grpSpPr>
        <p:sp>
          <p:nvSpPr>
            <p:cNvPr id="3" name="ZoneTexte 2">
              <a:extLst>
                <a:ext uri="{FF2B5EF4-FFF2-40B4-BE49-F238E27FC236}">
                  <a16:creationId xmlns:a16="http://schemas.microsoft.com/office/drawing/2014/main" id="{81D9D4DB-2F91-E22B-04C9-54D3B93EA438}"/>
                </a:ext>
              </a:extLst>
            </p:cNvPr>
            <p:cNvSpPr txBox="1"/>
            <p:nvPr/>
          </p:nvSpPr>
          <p:spPr>
            <a:xfrm>
              <a:off x="3436879" y="2828884"/>
              <a:ext cx="1344471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2400" spc="-1" dirty="0">
                  <a:solidFill>
                    <a:srgbClr val="000000"/>
                  </a:solidFill>
                  <a:latin typeface="Century Gothic"/>
                </a:rPr>
                <a:t>Groupe</a:t>
              </a:r>
            </a:p>
            <a:p>
              <a:pPr algn="ctr"/>
              <a:r>
                <a:rPr lang="fr-FR" sz="1600" spc="-1" dirty="0">
                  <a:solidFill>
                    <a:srgbClr val="000000"/>
                  </a:solidFill>
                  <a:latin typeface="Century Gothic"/>
                </a:rPr>
                <a:t>(</a:t>
              </a:r>
              <a:r>
                <a:rPr lang="fr-FR" sz="1600" b="1" spc="-1" dirty="0">
                  <a:solidFill>
                    <a:srgbClr val="FF0000"/>
                  </a:solidFill>
                  <a:latin typeface="Century Gothic"/>
                </a:rPr>
                <a:t>entreprise</a:t>
              </a:r>
              <a:r>
                <a:rPr lang="fr-FR" sz="1600" spc="-1" dirty="0">
                  <a:solidFill>
                    <a:srgbClr val="000000"/>
                  </a:solidFill>
                  <a:latin typeface="Century Gothic"/>
                </a:rPr>
                <a:t>)</a:t>
              </a:r>
            </a:p>
          </p:txBody>
        </p:sp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61556817-8DBB-58E7-F317-BAB9B2FB9AC6}"/>
                </a:ext>
              </a:extLst>
            </p:cNvPr>
            <p:cNvSpPr txBox="1"/>
            <p:nvPr/>
          </p:nvSpPr>
          <p:spPr>
            <a:xfrm>
              <a:off x="3287763" y="4104298"/>
              <a:ext cx="624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pc="-1" dirty="0">
                  <a:solidFill>
                    <a:srgbClr val="000000"/>
                  </a:solidFill>
                  <a:latin typeface="Century Gothic"/>
                </a:rPr>
                <a:t>Part</a:t>
              </a:r>
            </a:p>
          </p:txBody>
        </p:sp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3CE4AFCA-934B-E56C-950F-E3176746FFCB}"/>
                </a:ext>
              </a:extLst>
            </p:cNvPr>
            <p:cNvSpPr txBox="1"/>
            <p:nvPr/>
          </p:nvSpPr>
          <p:spPr>
            <a:xfrm>
              <a:off x="3600252" y="4288964"/>
              <a:ext cx="624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pc="-1" dirty="0">
                  <a:solidFill>
                    <a:srgbClr val="000000"/>
                  </a:solidFill>
                  <a:latin typeface="Century Gothic"/>
                </a:rPr>
                <a:t>Part</a:t>
              </a:r>
            </a:p>
          </p:txBody>
        </p:sp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281AB699-21C1-1B31-D364-40CEF56BE51D}"/>
                </a:ext>
              </a:extLst>
            </p:cNvPr>
            <p:cNvSpPr txBox="1"/>
            <p:nvPr/>
          </p:nvSpPr>
          <p:spPr>
            <a:xfrm>
              <a:off x="3842706" y="4011965"/>
              <a:ext cx="624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pc="-1" dirty="0">
                  <a:solidFill>
                    <a:srgbClr val="000000"/>
                  </a:solidFill>
                  <a:latin typeface="Century Gothic"/>
                </a:rPr>
                <a:t>Part</a:t>
              </a:r>
            </a:p>
          </p:txBody>
        </p: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38BF7E38-4B46-40C3-3765-216199BCD1F4}"/>
                </a:ext>
              </a:extLst>
            </p:cNvPr>
            <p:cNvSpPr txBox="1"/>
            <p:nvPr/>
          </p:nvSpPr>
          <p:spPr>
            <a:xfrm>
              <a:off x="4222873" y="4341972"/>
              <a:ext cx="624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pc="-1" dirty="0">
                  <a:solidFill>
                    <a:srgbClr val="000000"/>
                  </a:solidFill>
                  <a:latin typeface="Century Gothic"/>
                </a:rPr>
                <a:t>Part</a:t>
              </a:r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51C89C56-A6BF-B278-D0A8-0781B02656ED}"/>
                </a:ext>
              </a:extLst>
            </p:cNvPr>
            <p:cNvSpPr txBox="1"/>
            <p:nvPr/>
          </p:nvSpPr>
          <p:spPr>
            <a:xfrm>
              <a:off x="4603873" y="4011965"/>
              <a:ext cx="624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pc="-1" dirty="0">
                  <a:solidFill>
                    <a:srgbClr val="000000"/>
                  </a:solidFill>
                  <a:latin typeface="Century Gothic"/>
                </a:rPr>
                <a:t>Part</a:t>
              </a:r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2A273734-7340-F8F7-0B1F-347D8A8E6FB7}"/>
                </a:ext>
              </a:extLst>
            </p:cNvPr>
            <p:cNvSpPr txBox="1"/>
            <p:nvPr/>
          </p:nvSpPr>
          <p:spPr>
            <a:xfrm>
              <a:off x="4291384" y="3775075"/>
              <a:ext cx="624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pc="-1" dirty="0">
                  <a:solidFill>
                    <a:srgbClr val="000000"/>
                  </a:solidFill>
                  <a:latin typeface="Century Gothic"/>
                </a:rPr>
                <a:t>Part</a:t>
              </a:r>
            </a:p>
          </p:txBody>
        </p:sp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7C126259-1B7C-83BF-2DE1-9A66CAA8DA48}"/>
                </a:ext>
              </a:extLst>
            </p:cNvPr>
            <p:cNvSpPr txBox="1"/>
            <p:nvPr/>
          </p:nvSpPr>
          <p:spPr>
            <a:xfrm>
              <a:off x="4599232" y="4690943"/>
              <a:ext cx="624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pc="-1" dirty="0">
                  <a:solidFill>
                    <a:srgbClr val="000000"/>
                  </a:solidFill>
                  <a:latin typeface="Century Gothic"/>
                </a:rPr>
                <a:t>Part</a:t>
              </a:r>
            </a:p>
          </p:txBody>
        </p:sp>
        <p:sp>
          <p:nvSpPr>
            <p:cNvPr id="27" name="Ellipse 26">
              <a:extLst>
                <a:ext uri="{FF2B5EF4-FFF2-40B4-BE49-F238E27FC236}">
                  <a16:creationId xmlns:a16="http://schemas.microsoft.com/office/drawing/2014/main" id="{7714108E-D55C-B9DC-7F89-E3BBD9E7CA40}"/>
                </a:ext>
              </a:extLst>
            </p:cNvPr>
            <p:cNvSpPr/>
            <p:nvPr/>
          </p:nvSpPr>
          <p:spPr>
            <a:xfrm rot="21203753">
              <a:off x="3234885" y="2549230"/>
              <a:ext cx="2178441" cy="280745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7" name="ZoneTexte 36">
              <a:extLst>
                <a:ext uri="{FF2B5EF4-FFF2-40B4-BE49-F238E27FC236}">
                  <a16:creationId xmlns:a16="http://schemas.microsoft.com/office/drawing/2014/main" id="{8E085B5E-F6B8-3026-A408-0FB95C5E852A}"/>
                </a:ext>
              </a:extLst>
            </p:cNvPr>
            <p:cNvSpPr txBox="1"/>
            <p:nvPr/>
          </p:nvSpPr>
          <p:spPr>
            <a:xfrm>
              <a:off x="3307413" y="3667582"/>
              <a:ext cx="948786" cy="461665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fr-FR" sz="2400" spc="-1" dirty="0">
                  <a:solidFill>
                    <a:srgbClr val="000000"/>
                  </a:solidFill>
                  <a:latin typeface="Century Gothic"/>
                </a:rPr>
                <a:t>Anim</a:t>
              </a:r>
            </a:p>
          </p:txBody>
        </p:sp>
      </p:grp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E7A91596-D563-DA3B-7035-6F77F2EE149E}"/>
              </a:ext>
            </a:extLst>
          </p:cNvPr>
          <p:cNvGrpSpPr/>
          <p:nvPr/>
        </p:nvGrpSpPr>
        <p:grpSpPr>
          <a:xfrm>
            <a:off x="5458842" y="3954459"/>
            <a:ext cx="2187010" cy="1974895"/>
            <a:chOff x="5458842" y="3954459"/>
            <a:chExt cx="2187010" cy="1974895"/>
          </a:xfrm>
        </p:grpSpPr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4307726C-56A8-E145-0729-DA8C856EF878}"/>
                </a:ext>
              </a:extLst>
            </p:cNvPr>
            <p:cNvSpPr txBox="1"/>
            <p:nvPr/>
          </p:nvSpPr>
          <p:spPr>
            <a:xfrm>
              <a:off x="5958715" y="4955189"/>
              <a:ext cx="624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pc="-1" dirty="0">
                  <a:solidFill>
                    <a:srgbClr val="000000"/>
                  </a:solidFill>
                  <a:latin typeface="Century Gothic"/>
                </a:rPr>
                <a:t>Part</a:t>
              </a:r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F49AA41A-1ED7-EEB3-420C-019E39DC5891}"/>
                </a:ext>
              </a:extLst>
            </p:cNvPr>
            <p:cNvSpPr txBox="1"/>
            <p:nvPr/>
          </p:nvSpPr>
          <p:spPr>
            <a:xfrm>
              <a:off x="5499711" y="4820554"/>
              <a:ext cx="624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pc="-1" dirty="0">
                  <a:solidFill>
                    <a:srgbClr val="000000"/>
                  </a:solidFill>
                  <a:latin typeface="Century Gothic"/>
                </a:rPr>
                <a:t>Part</a:t>
              </a:r>
            </a:p>
          </p:txBody>
        </p: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19D3C346-C1B5-AB2F-A1CD-DDD03622A2D5}"/>
                </a:ext>
              </a:extLst>
            </p:cNvPr>
            <p:cNvSpPr txBox="1"/>
            <p:nvPr/>
          </p:nvSpPr>
          <p:spPr>
            <a:xfrm>
              <a:off x="6513658" y="4862856"/>
              <a:ext cx="624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pc="-1" dirty="0">
                  <a:solidFill>
                    <a:srgbClr val="000000"/>
                  </a:solidFill>
                  <a:latin typeface="Century Gothic"/>
                </a:rPr>
                <a:t>Part</a:t>
              </a:r>
            </a:p>
          </p:txBody>
        </p:sp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92C8A017-F1BF-1D56-083A-FF836D2B9A50}"/>
                </a:ext>
              </a:extLst>
            </p:cNvPr>
            <p:cNvSpPr txBox="1"/>
            <p:nvPr/>
          </p:nvSpPr>
          <p:spPr>
            <a:xfrm>
              <a:off x="6880721" y="4586770"/>
              <a:ext cx="624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pc="-1" dirty="0">
                  <a:solidFill>
                    <a:srgbClr val="000000"/>
                  </a:solidFill>
                  <a:latin typeface="Century Gothic"/>
                </a:rPr>
                <a:t>Part</a:t>
              </a:r>
            </a:p>
          </p:txBody>
        </p:sp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9D245396-FA9E-644B-5718-402180021428}"/>
                </a:ext>
              </a:extLst>
            </p:cNvPr>
            <p:cNvSpPr txBox="1"/>
            <p:nvPr/>
          </p:nvSpPr>
          <p:spPr>
            <a:xfrm>
              <a:off x="5977948" y="5528245"/>
              <a:ext cx="624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pc="-1" dirty="0">
                  <a:solidFill>
                    <a:srgbClr val="000000"/>
                  </a:solidFill>
                  <a:latin typeface="Century Gothic"/>
                </a:rPr>
                <a:t>Part</a:t>
              </a:r>
            </a:p>
          </p:txBody>
        </p:sp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16656E61-6728-3CE6-A46E-D6656C2A8C8A}"/>
                </a:ext>
              </a:extLst>
            </p:cNvPr>
            <p:cNvSpPr txBox="1"/>
            <p:nvPr/>
          </p:nvSpPr>
          <p:spPr>
            <a:xfrm>
              <a:off x="5702664" y="4130544"/>
              <a:ext cx="1344471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2400" spc="-1" dirty="0">
                  <a:solidFill>
                    <a:srgbClr val="000000"/>
                  </a:solidFill>
                  <a:latin typeface="Century Gothic"/>
                </a:rPr>
                <a:t>Groupe</a:t>
              </a:r>
            </a:p>
            <a:p>
              <a:pPr algn="ctr"/>
              <a:r>
                <a:rPr lang="fr-FR" sz="1600" spc="-1" dirty="0">
                  <a:solidFill>
                    <a:srgbClr val="000000"/>
                  </a:solidFill>
                  <a:latin typeface="Century Gothic"/>
                </a:rPr>
                <a:t>(</a:t>
              </a:r>
              <a:r>
                <a:rPr lang="fr-FR" sz="1600" b="1" spc="-1" dirty="0">
                  <a:solidFill>
                    <a:srgbClr val="FF0000"/>
                  </a:solidFill>
                  <a:latin typeface="Century Gothic"/>
                </a:rPr>
                <a:t>asso</a:t>
              </a:r>
              <a:r>
                <a:rPr lang="fr-FR" sz="1600" spc="-1" dirty="0">
                  <a:solidFill>
                    <a:srgbClr val="000000"/>
                  </a:solidFill>
                  <a:latin typeface="Century Gothic"/>
                </a:rPr>
                <a:t>)</a:t>
              </a:r>
            </a:p>
          </p:txBody>
        </p:sp>
        <p:sp>
          <p:nvSpPr>
            <p:cNvPr id="28" name="Ellipse 27">
              <a:extLst>
                <a:ext uri="{FF2B5EF4-FFF2-40B4-BE49-F238E27FC236}">
                  <a16:creationId xmlns:a16="http://schemas.microsoft.com/office/drawing/2014/main" id="{145517F0-FB19-5C38-2A85-217AE92213E9}"/>
                </a:ext>
              </a:extLst>
            </p:cNvPr>
            <p:cNvSpPr/>
            <p:nvPr/>
          </p:nvSpPr>
          <p:spPr>
            <a:xfrm rot="588875">
              <a:off x="5458842" y="3954459"/>
              <a:ext cx="2187010" cy="197489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ZoneTexte 37">
              <a:extLst>
                <a:ext uri="{FF2B5EF4-FFF2-40B4-BE49-F238E27FC236}">
                  <a16:creationId xmlns:a16="http://schemas.microsoft.com/office/drawing/2014/main" id="{8CA4ADBC-484D-6C10-6150-52378681BB11}"/>
                </a:ext>
              </a:extLst>
            </p:cNvPr>
            <p:cNvSpPr txBox="1"/>
            <p:nvPr/>
          </p:nvSpPr>
          <p:spPr>
            <a:xfrm>
              <a:off x="6290438" y="5208661"/>
              <a:ext cx="948786" cy="461665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fr-FR" sz="2400" spc="-1" dirty="0">
                  <a:solidFill>
                    <a:srgbClr val="000000"/>
                  </a:solidFill>
                  <a:latin typeface="Century Gothic"/>
                </a:rPr>
                <a:t>Anim</a:t>
              </a:r>
            </a:p>
          </p:txBody>
        </p:sp>
      </p:grpSp>
      <p:grpSp>
        <p:nvGrpSpPr>
          <p:cNvPr id="41" name="Groupe 40">
            <a:extLst>
              <a:ext uri="{FF2B5EF4-FFF2-40B4-BE49-F238E27FC236}">
                <a16:creationId xmlns:a16="http://schemas.microsoft.com/office/drawing/2014/main" id="{DF823092-3C45-F9CA-0599-7C9286358CB2}"/>
              </a:ext>
            </a:extLst>
          </p:cNvPr>
          <p:cNvGrpSpPr/>
          <p:nvPr/>
        </p:nvGrpSpPr>
        <p:grpSpPr>
          <a:xfrm>
            <a:off x="6406971" y="1797159"/>
            <a:ext cx="1935042" cy="2211580"/>
            <a:chOff x="6406971" y="1797159"/>
            <a:chExt cx="1935042" cy="2211580"/>
          </a:xfrm>
        </p:grpSpPr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69A7F885-9B4F-8EE0-84C1-A7E7223326D9}"/>
                </a:ext>
              </a:extLst>
            </p:cNvPr>
            <p:cNvSpPr txBox="1"/>
            <p:nvPr/>
          </p:nvSpPr>
          <p:spPr>
            <a:xfrm>
              <a:off x="6865214" y="2034284"/>
              <a:ext cx="134447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2400" spc="-1" dirty="0">
                  <a:solidFill>
                    <a:srgbClr val="000000"/>
                  </a:solidFill>
                  <a:latin typeface="Century Gothic"/>
                </a:rPr>
                <a:t>Groupe</a:t>
              </a:r>
            </a:p>
            <a:p>
              <a:pPr algn="ctr"/>
              <a:r>
                <a:rPr lang="fr-FR" sz="1600" spc="-1" dirty="0">
                  <a:solidFill>
                    <a:srgbClr val="000000"/>
                  </a:solidFill>
                  <a:latin typeface="Century Gothic"/>
                </a:rPr>
                <a:t>(</a:t>
              </a:r>
              <a:r>
                <a:rPr lang="fr-FR" sz="1600" b="1" spc="-1" dirty="0">
                  <a:solidFill>
                    <a:srgbClr val="FF0000"/>
                  </a:solidFill>
                  <a:latin typeface="Century Gothic"/>
                </a:rPr>
                <a:t>quartier</a:t>
              </a:r>
              <a:r>
                <a:rPr lang="fr-FR" sz="1600" spc="-1" dirty="0">
                  <a:solidFill>
                    <a:srgbClr val="000000"/>
                  </a:solidFill>
                  <a:latin typeface="Century Gothic"/>
                </a:rPr>
                <a:t>)</a:t>
              </a:r>
            </a:p>
          </p:txBody>
        </p:sp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4C9E9B8B-5C1C-3214-7208-399F7B104F78}"/>
                </a:ext>
              </a:extLst>
            </p:cNvPr>
            <p:cNvSpPr txBox="1"/>
            <p:nvPr/>
          </p:nvSpPr>
          <p:spPr>
            <a:xfrm>
              <a:off x="6682000" y="2834503"/>
              <a:ext cx="624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pc="-1" dirty="0">
                  <a:solidFill>
                    <a:srgbClr val="000000"/>
                  </a:solidFill>
                  <a:latin typeface="Century Gothic"/>
                </a:rPr>
                <a:t>Part</a:t>
              </a:r>
            </a:p>
          </p:txBody>
        </p:sp>
        <p:sp>
          <p:nvSpPr>
            <p:cNvPr id="30" name="ZoneTexte 29">
              <a:extLst>
                <a:ext uri="{FF2B5EF4-FFF2-40B4-BE49-F238E27FC236}">
                  <a16:creationId xmlns:a16="http://schemas.microsoft.com/office/drawing/2014/main" id="{9D3940DA-4CF5-8388-DC75-E66B8881121C}"/>
                </a:ext>
              </a:extLst>
            </p:cNvPr>
            <p:cNvSpPr txBox="1"/>
            <p:nvPr/>
          </p:nvSpPr>
          <p:spPr>
            <a:xfrm>
              <a:off x="6994489" y="3019169"/>
              <a:ext cx="624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pc="-1" dirty="0">
                  <a:solidFill>
                    <a:srgbClr val="000000"/>
                  </a:solidFill>
                  <a:latin typeface="Century Gothic"/>
                </a:rPr>
                <a:t>Part</a:t>
              </a:r>
            </a:p>
          </p:txBody>
        </p:sp>
        <p:sp>
          <p:nvSpPr>
            <p:cNvPr id="31" name="ZoneTexte 30">
              <a:extLst>
                <a:ext uri="{FF2B5EF4-FFF2-40B4-BE49-F238E27FC236}">
                  <a16:creationId xmlns:a16="http://schemas.microsoft.com/office/drawing/2014/main" id="{1E0342EC-7105-EF4B-8A1E-D0E4E8A65317}"/>
                </a:ext>
              </a:extLst>
            </p:cNvPr>
            <p:cNvSpPr txBox="1"/>
            <p:nvPr/>
          </p:nvSpPr>
          <p:spPr>
            <a:xfrm>
              <a:off x="7236943" y="2742170"/>
              <a:ext cx="624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pc="-1" dirty="0">
                  <a:solidFill>
                    <a:srgbClr val="000000"/>
                  </a:solidFill>
                  <a:latin typeface="Century Gothic"/>
                </a:rPr>
                <a:t>Part</a:t>
              </a:r>
            </a:p>
          </p:txBody>
        </p:sp>
        <p:sp>
          <p:nvSpPr>
            <p:cNvPr id="32" name="ZoneTexte 31">
              <a:extLst>
                <a:ext uri="{FF2B5EF4-FFF2-40B4-BE49-F238E27FC236}">
                  <a16:creationId xmlns:a16="http://schemas.microsoft.com/office/drawing/2014/main" id="{A38666F4-0441-A5A0-F69E-9443B4870B43}"/>
                </a:ext>
              </a:extLst>
            </p:cNvPr>
            <p:cNvSpPr txBox="1"/>
            <p:nvPr/>
          </p:nvSpPr>
          <p:spPr>
            <a:xfrm>
              <a:off x="7645072" y="2982293"/>
              <a:ext cx="624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pc="-1" dirty="0">
                  <a:solidFill>
                    <a:srgbClr val="000000"/>
                  </a:solidFill>
                  <a:latin typeface="Century Gothic"/>
                </a:rPr>
                <a:t>Part</a:t>
              </a:r>
            </a:p>
          </p:txBody>
        </p:sp>
        <p:sp>
          <p:nvSpPr>
            <p:cNvPr id="33" name="ZoneTexte 32">
              <a:extLst>
                <a:ext uri="{FF2B5EF4-FFF2-40B4-BE49-F238E27FC236}">
                  <a16:creationId xmlns:a16="http://schemas.microsoft.com/office/drawing/2014/main" id="{BE82A2C8-B2B3-A580-A920-A7ADE34A5231}"/>
                </a:ext>
              </a:extLst>
            </p:cNvPr>
            <p:cNvSpPr txBox="1"/>
            <p:nvPr/>
          </p:nvSpPr>
          <p:spPr>
            <a:xfrm>
              <a:off x="6525755" y="3230339"/>
              <a:ext cx="624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pc="-1" dirty="0">
                  <a:solidFill>
                    <a:srgbClr val="000000"/>
                  </a:solidFill>
                  <a:latin typeface="Century Gothic"/>
                </a:rPr>
                <a:t>Part</a:t>
              </a:r>
            </a:p>
          </p:txBody>
        </p:sp>
        <p:sp>
          <p:nvSpPr>
            <p:cNvPr id="34" name="Ellipse 33">
              <a:extLst>
                <a:ext uri="{FF2B5EF4-FFF2-40B4-BE49-F238E27FC236}">
                  <a16:creationId xmlns:a16="http://schemas.microsoft.com/office/drawing/2014/main" id="{4F424C2C-B572-65B2-4645-A2318E430180}"/>
                </a:ext>
              </a:extLst>
            </p:cNvPr>
            <p:cNvSpPr/>
            <p:nvPr/>
          </p:nvSpPr>
          <p:spPr>
            <a:xfrm rot="588875">
              <a:off x="6406971" y="1797159"/>
              <a:ext cx="1935042" cy="221158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CA19EC40-952A-9ED7-2E6E-FE2528EF75B2}"/>
                </a:ext>
              </a:extLst>
            </p:cNvPr>
            <p:cNvSpPr txBox="1"/>
            <p:nvPr/>
          </p:nvSpPr>
          <p:spPr>
            <a:xfrm>
              <a:off x="7031625" y="3289300"/>
              <a:ext cx="948786" cy="461665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fr-FR" sz="2400" spc="-1" dirty="0">
                  <a:solidFill>
                    <a:srgbClr val="000000"/>
                  </a:solidFill>
                  <a:latin typeface="Century Gothic"/>
                </a:rPr>
                <a:t>Anim</a:t>
              </a:r>
            </a:p>
          </p:txBody>
        </p:sp>
      </p:grpSp>
      <p:grpSp>
        <p:nvGrpSpPr>
          <p:cNvPr id="43" name="Groupe 42">
            <a:extLst>
              <a:ext uri="{FF2B5EF4-FFF2-40B4-BE49-F238E27FC236}">
                <a16:creationId xmlns:a16="http://schemas.microsoft.com/office/drawing/2014/main" id="{13075D8E-12B8-75F7-5977-85F2ABA0F8DF}"/>
              </a:ext>
            </a:extLst>
          </p:cNvPr>
          <p:cNvGrpSpPr/>
          <p:nvPr/>
        </p:nvGrpSpPr>
        <p:grpSpPr>
          <a:xfrm>
            <a:off x="419100" y="1773647"/>
            <a:ext cx="7137400" cy="3805527"/>
            <a:chOff x="419100" y="1773647"/>
            <a:chExt cx="7137400" cy="3805527"/>
          </a:xfrm>
        </p:grpSpPr>
        <p:sp>
          <p:nvSpPr>
            <p:cNvPr id="35" name="ZoneTexte 34">
              <a:extLst>
                <a:ext uri="{FF2B5EF4-FFF2-40B4-BE49-F238E27FC236}">
                  <a16:creationId xmlns:a16="http://schemas.microsoft.com/office/drawing/2014/main" id="{E02CE8A4-5285-B8FD-E717-52C0E6DF4B17}"/>
                </a:ext>
              </a:extLst>
            </p:cNvPr>
            <p:cNvSpPr txBox="1"/>
            <p:nvPr/>
          </p:nvSpPr>
          <p:spPr>
            <a:xfrm>
              <a:off x="457201" y="1880443"/>
              <a:ext cx="136197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2400" spc="-1" dirty="0">
                  <a:solidFill>
                    <a:srgbClr val="000000"/>
                  </a:solidFill>
                  <a:latin typeface="Century Gothic"/>
                </a:rPr>
                <a:t>Leaders</a:t>
              </a:r>
            </a:p>
          </p:txBody>
        </p:sp>
        <p:sp>
          <p:nvSpPr>
            <p:cNvPr id="40" name="Ellipse 39">
              <a:extLst>
                <a:ext uri="{FF2B5EF4-FFF2-40B4-BE49-F238E27FC236}">
                  <a16:creationId xmlns:a16="http://schemas.microsoft.com/office/drawing/2014/main" id="{AB2806F3-27E7-DE85-EB0E-47C0D0E9B089}"/>
                </a:ext>
              </a:extLst>
            </p:cNvPr>
            <p:cNvSpPr/>
            <p:nvPr/>
          </p:nvSpPr>
          <p:spPr>
            <a:xfrm>
              <a:off x="419100" y="1773647"/>
              <a:ext cx="1488306" cy="659627"/>
            </a:xfrm>
            <a:prstGeom prst="ellipse">
              <a:avLst/>
            </a:prstGeom>
            <a:noFill/>
            <a:ln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" name="Forme libre : forme 41">
              <a:extLst>
                <a:ext uri="{FF2B5EF4-FFF2-40B4-BE49-F238E27FC236}">
                  <a16:creationId xmlns:a16="http://schemas.microsoft.com/office/drawing/2014/main" id="{7C08A45D-A28B-245E-DA6F-8C837B3E7A45}"/>
                </a:ext>
              </a:extLst>
            </p:cNvPr>
            <p:cNvSpPr/>
            <p:nvPr/>
          </p:nvSpPr>
          <p:spPr>
            <a:xfrm>
              <a:off x="1005002" y="2501900"/>
              <a:ext cx="588848" cy="2178050"/>
            </a:xfrm>
            <a:custGeom>
              <a:avLst/>
              <a:gdLst>
                <a:gd name="connsiteX0" fmla="*/ 4648 w 588848"/>
                <a:gd name="connsiteY0" fmla="*/ 0 h 2178050"/>
                <a:gd name="connsiteX1" fmla="*/ 23698 w 588848"/>
                <a:gd name="connsiteY1" fmla="*/ 736600 h 2178050"/>
                <a:gd name="connsiteX2" fmla="*/ 188798 w 588848"/>
                <a:gd name="connsiteY2" fmla="*/ 1365250 h 2178050"/>
                <a:gd name="connsiteX3" fmla="*/ 588848 w 588848"/>
                <a:gd name="connsiteY3" fmla="*/ 2178050 h 2178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8848" h="2178050">
                  <a:moveTo>
                    <a:pt x="4648" y="0"/>
                  </a:moveTo>
                  <a:cubicBezTo>
                    <a:pt x="-1173" y="254529"/>
                    <a:pt x="-6994" y="509058"/>
                    <a:pt x="23698" y="736600"/>
                  </a:cubicBezTo>
                  <a:cubicBezTo>
                    <a:pt x="54390" y="964142"/>
                    <a:pt x="94606" y="1125008"/>
                    <a:pt x="188798" y="1365250"/>
                  </a:cubicBezTo>
                  <a:cubicBezTo>
                    <a:pt x="282990" y="1605492"/>
                    <a:pt x="435919" y="1891771"/>
                    <a:pt x="588848" y="217805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4" name="Forme libre : forme 43">
              <a:extLst>
                <a:ext uri="{FF2B5EF4-FFF2-40B4-BE49-F238E27FC236}">
                  <a16:creationId xmlns:a16="http://schemas.microsoft.com/office/drawing/2014/main" id="{C6C42D18-E6E0-962C-F801-652FFE792530}"/>
                </a:ext>
              </a:extLst>
            </p:cNvPr>
            <p:cNvSpPr/>
            <p:nvPr/>
          </p:nvSpPr>
          <p:spPr>
            <a:xfrm>
              <a:off x="1606550" y="2406650"/>
              <a:ext cx="1682750" cy="1295400"/>
            </a:xfrm>
            <a:custGeom>
              <a:avLst/>
              <a:gdLst>
                <a:gd name="connsiteX0" fmla="*/ 0 w 1682750"/>
                <a:gd name="connsiteY0" fmla="*/ 0 h 1295400"/>
                <a:gd name="connsiteX1" fmla="*/ 806450 w 1682750"/>
                <a:gd name="connsiteY1" fmla="*/ 749300 h 1295400"/>
                <a:gd name="connsiteX2" fmla="*/ 1682750 w 1682750"/>
                <a:gd name="connsiteY2" fmla="*/ 12954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82750" h="1295400">
                  <a:moveTo>
                    <a:pt x="0" y="0"/>
                  </a:moveTo>
                  <a:cubicBezTo>
                    <a:pt x="262996" y="266700"/>
                    <a:pt x="525992" y="533400"/>
                    <a:pt x="806450" y="749300"/>
                  </a:cubicBezTo>
                  <a:cubicBezTo>
                    <a:pt x="1086908" y="965200"/>
                    <a:pt x="1384829" y="1130300"/>
                    <a:pt x="1682750" y="129540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5" name="Forme libre : forme 44">
              <a:extLst>
                <a:ext uri="{FF2B5EF4-FFF2-40B4-BE49-F238E27FC236}">
                  <a16:creationId xmlns:a16="http://schemas.microsoft.com/office/drawing/2014/main" id="{4011330B-2070-2268-FB50-8E127E627C8E}"/>
                </a:ext>
              </a:extLst>
            </p:cNvPr>
            <p:cNvSpPr/>
            <p:nvPr/>
          </p:nvSpPr>
          <p:spPr>
            <a:xfrm>
              <a:off x="1638300" y="2451100"/>
              <a:ext cx="4654550" cy="3128074"/>
            </a:xfrm>
            <a:custGeom>
              <a:avLst/>
              <a:gdLst>
                <a:gd name="connsiteX0" fmla="*/ 0 w 4654550"/>
                <a:gd name="connsiteY0" fmla="*/ 0 h 3128074"/>
                <a:gd name="connsiteX1" fmla="*/ 2127250 w 4654550"/>
                <a:gd name="connsiteY1" fmla="*/ 2768600 h 3128074"/>
                <a:gd name="connsiteX2" fmla="*/ 4654550 w 4654550"/>
                <a:gd name="connsiteY2" fmla="*/ 3009900 h 3128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654550" h="3128074">
                  <a:moveTo>
                    <a:pt x="0" y="0"/>
                  </a:moveTo>
                  <a:cubicBezTo>
                    <a:pt x="675746" y="1133475"/>
                    <a:pt x="1351492" y="2266950"/>
                    <a:pt x="2127250" y="2768600"/>
                  </a:cubicBezTo>
                  <a:cubicBezTo>
                    <a:pt x="2903008" y="3270250"/>
                    <a:pt x="3778779" y="3140075"/>
                    <a:pt x="4654550" y="300990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6" name="Forme libre : forme 45">
              <a:extLst>
                <a:ext uri="{FF2B5EF4-FFF2-40B4-BE49-F238E27FC236}">
                  <a16:creationId xmlns:a16="http://schemas.microsoft.com/office/drawing/2014/main" id="{BA809A16-078D-D821-218A-22FF0A4C759A}"/>
                </a:ext>
              </a:extLst>
            </p:cNvPr>
            <p:cNvSpPr/>
            <p:nvPr/>
          </p:nvSpPr>
          <p:spPr>
            <a:xfrm>
              <a:off x="1962150" y="2047763"/>
              <a:ext cx="5594350" cy="1241537"/>
            </a:xfrm>
            <a:custGeom>
              <a:avLst/>
              <a:gdLst>
                <a:gd name="connsiteX0" fmla="*/ 0 w 5594350"/>
                <a:gd name="connsiteY0" fmla="*/ 54087 h 1241537"/>
                <a:gd name="connsiteX1" fmla="*/ 2476500 w 5594350"/>
                <a:gd name="connsiteY1" fmla="*/ 73137 h 1241537"/>
                <a:gd name="connsiteX2" fmla="*/ 4870450 w 5594350"/>
                <a:gd name="connsiteY2" fmla="*/ 765287 h 1241537"/>
                <a:gd name="connsiteX3" fmla="*/ 5594350 w 5594350"/>
                <a:gd name="connsiteY3" fmla="*/ 1241537 h 1241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94350" h="1241537">
                  <a:moveTo>
                    <a:pt x="0" y="54087"/>
                  </a:moveTo>
                  <a:cubicBezTo>
                    <a:pt x="832379" y="4345"/>
                    <a:pt x="1664758" y="-45396"/>
                    <a:pt x="2476500" y="73137"/>
                  </a:cubicBezTo>
                  <a:cubicBezTo>
                    <a:pt x="3288242" y="191670"/>
                    <a:pt x="4350808" y="570554"/>
                    <a:pt x="4870450" y="765287"/>
                  </a:cubicBezTo>
                  <a:cubicBezTo>
                    <a:pt x="5390092" y="960020"/>
                    <a:pt x="5492221" y="1100778"/>
                    <a:pt x="5594350" y="1241537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4" name="ZoneTexte 3">
            <a:extLst>
              <a:ext uri="{FF2B5EF4-FFF2-40B4-BE49-F238E27FC236}">
                <a16:creationId xmlns:a16="http://schemas.microsoft.com/office/drawing/2014/main" id="{CED309F5-01C0-0E9B-DBB8-7D9AC730FADC}"/>
              </a:ext>
            </a:extLst>
          </p:cNvPr>
          <p:cNvSpPr txBox="1"/>
          <p:nvPr/>
        </p:nvSpPr>
        <p:spPr>
          <a:xfrm>
            <a:off x="1666314" y="4568592"/>
            <a:ext cx="624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pc="-1" dirty="0">
                <a:solidFill>
                  <a:srgbClr val="000000"/>
                </a:solidFill>
                <a:latin typeface="Century Gothic"/>
              </a:rPr>
              <a:t>Part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01BB385-5918-25E7-2465-73D1C9DEEEE1}"/>
              </a:ext>
            </a:extLst>
          </p:cNvPr>
          <p:cNvSpPr txBox="1"/>
          <p:nvPr/>
        </p:nvSpPr>
        <p:spPr>
          <a:xfrm>
            <a:off x="1435797" y="4573451"/>
            <a:ext cx="948786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2400" spc="-1" dirty="0">
                <a:solidFill>
                  <a:srgbClr val="000000"/>
                </a:solidFill>
                <a:latin typeface="Century Gothic"/>
              </a:rPr>
              <a:t>Anim</a:t>
            </a:r>
          </a:p>
        </p:txBody>
      </p:sp>
      <p:pic>
        <p:nvPicPr>
          <p:cNvPr id="51" name="Image 5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391210"/>
            <a:ext cx="9144000" cy="466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348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9" grpId="0"/>
      <p:bldP spid="26" grpId="0" animBg="1"/>
      <p:bldP spid="36" grpId="0"/>
      <p:bldP spid="4" grpId="0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B9BD55-0062-38BB-41C2-DCECE4D959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Image 1">
            <a:extLst>
              <a:ext uri="{FF2B5EF4-FFF2-40B4-BE49-F238E27FC236}">
                <a16:creationId xmlns:a16="http://schemas.microsoft.com/office/drawing/2014/main" id="{CE0B6BDC-99D8-3A72-76D8-71DC9A1E1FFD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93240" y="99000"/>
            <a:ext cx="1366200" cy="553680"/>
          </a:xfrm>
          <a:prstGeom prst="rect">
            <a:avLst/>
          </a:prstGeom>
          <a:ln>
            <a:noFill/>
          </a:ln>
        </p:spPr>
      </p:pic>
      <p:sp>
        <p:nvSpPr>
          <p:cNvPr id="80" name="TextShape 4">
            <a:extLst>
              <a:ext uri="{FF2B5EF4-FFF2-40B4-BE49-F238E27FC236}">
                <a16:creationId xmlns:a16="http://schemas.microsoft.com/office/drawing/2014/main" id="{FD0E8A9F-4BCB-A626-9C0F-BF689F90F2B5}"/>
              </a:ext>
            </a:extLst>
          </p:cNvPr>
          <p:cNvSpPr txBox="1"/>
          <p:nvPr/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7D465979-FADB-44F7-9251-F024046B1C1C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t>11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4" name="CustomShape 2">
            <a:extLst>
              <a:ext uri="{FF2B5EF4-FFF2-40B4-BE49-F238E27FC236}">
                <a16:creationId xmlns:a16="http://schemas.microsoft.com/office/drawing/2014/main" id="{BDD158D8-9BC0-6E20-9A1B-510B412D24D6}"/>
              </a:ext>
            </a:extLst>
          </p:cNvPr>
          <p:cNvSpPr/>
          <p:nvPr/>
        </p:nvSpPr>
        <p:spPr>
          <a:xfrm>
            <a:off x="635418" y="2334958"/>
            <a:ext cx="3473190" cy="267620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pc="-1" dirty="0">
                <a:solidFill>
                  <a:srgbClr val="000000"/>
                </a:solidFill>
                <a:latin typeface="Century Gothic"/>
              </a:rPr>
              <a:t>C</a:t>
            </a:r>
            <a:r>
              <a:rPr lang="fr-FR" sz="1800" b="0" strike="noStrike" spc="-1" dirty="0">
                <a:solidFill>
                  <a:srgbClr val="000000"/>
                </a:solidFill>
                <a:latin typeface="Century Gothic"/>
              </a:rPr>
              <a:t>harte graphique du CD</a:t>
            </a:r>
          </a:p>
          <a:p>
            <a:pPr>
              <a:lnSpc>
                <a:spcPct val="100000"/>
              </a:lnSpc>
            </a:pPr>
            <a:endParaRPr lang="fr-FR" spc="-1" dirty="0">
              <a:solidFill>
                <a:srgbClr val="000000"/>
              </a:solidFill>
              <a:latin typeface="Century Gothic"/>
            </a:endParaRPr>
          </a:p>
          <a:p>
            <a:pPr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latin typeface="Century Gothic"/>
            </a:endParaRPr>
          </a:p>
          <a:p>
            <a:pPr>
              <a:lnSpc>
                <a:spcPct val="100000"/>
              </a:lnSpc>
            </a:pPr>
            <a:r>
              <a:rPr lang="fr-FR" sz="1800" b="0" strike="noStrike" spc="-1" dirty="0">
                <a:solidFill>
                  <a:srgbClr val="000000"/>
                </a:solidFill>
                <a:latin typeface="Century Gothic"/>
              </a:rPr>
              <a:t>Des groupes dans nos organisations</a:t>
            </a:r>
          </a:p>
          <a:p>
            <a:pPr>
              <a:lnSpc>
                <a:spcPct val="100000"/>
              </a:lnSpc>
            </a:pPr>
            <a:endParaRPr lang="fr-FR" spc="-1" dirty="0">
              <a:solidFill>
                <a:srgbClr val="000000"/>
              </a:solidFill>
              <a:latin typeface="Century Gothic"/>
            </a:endParaRPr>
          </a:p>
          <a:p>
            <a:pPr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latin typeface="Century Gothic"/>
            </a:endParaRPr>
          </a:p>
          <a:p>
            <a:pPr>
              <a:lnSpc>
                <a:spcPct val="100000"/>
              </a:lnSpc>
            </a:pPr>
            <a:r>
              <a:rPr lang="fr-FR" spc="-1" dirty="0">
                <a:solidFill>
                  <a:srgbClr val="000000"/>
                </a:solidFill>
                <a:latin typeface="Century Gothic"/>
              </a:rPr>
              <a:t>Un groupe au sein du CD ?</a:t>
            </a:r>
            <a:endParaRPr lang="fr-FR" sz="2400" spc="-1" dirty="0">
              <a:solidFill>
                <a:srgbClr val="000000"/>
              </a:solidFill>
              <a:latin typeface="Century Gothic"/>
            </a:endParaRPr>
          </a:p>
          <a:p>
            <a:pPr>
              <a:lnSpc>
                <a:spcPct val="100000"/>
              </a:lnSpc>
            </a:pPr>
            <a:endParaRPr lang="fr-FR" sz="2400" b="0" strike="noStrike" spc="-1" dirty="0">
              <a:latin typeface="Arial"/>
            </a:endParaRPr>
          </a:p>
        </p:txBody>
      </p:sp>
      <p:sp>
        <p:nvSpPr>
          <p:cNvPr id="8" name="CustomShape 1">
            <a:extLst>
              <a:ext uri="{FF2B5EF4-FFF2-40B4-BE49-F238E27FC236}">
                <a16:creationId xmlns:a16="http://schemas.microsoft.com/office/drawing/2014/main" id="{9C930264-EA2F-DC68-ED22-9D185AA97C55}"/>
              </a:ext>
            </a:extLst>
          </p:cNvPr>
          <p:cNvSpPr/>
          <p:nvPr/>
        </p:nvSpPr>
        <p:spPr>
          <a:xfrm>
            <a:off x="635418" y="884204"/>
            <a:ext cx="3772810" cy="62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2800" b="1" spc="-1" dirty="0">
                <a:solidFill>
                  <a:srgbClr val="C00000"/>
                </a:solidFill>
                <a:latin typeface="Century Gothic"/>
              </a:rPr>
              <a:t>Allons-y ?</a:t>
            </a:r>
            <a:endParaRPr lang="fr-FR" sz="2800" b="0" strike="noStrike" spc="-1" dirty="0">
              <a:latin typeface="Arial"/>
            </a:endParaRPr>
          </a:p>
        </p:txBody>
      </p:sp>
      <p:pic>
        <p:nvPicPr>
          <p:cNvPr id="3" name="Image 2" descr="Une image contenant texte, capture d’écran, Police, conception&#10;&#10;Le contenu généré par l’IA peut être incorrect.">
            <a:extLst>
              <a:ext uri="{FF2B5EF4-FFF2-40B4-BE49-F238E27FC236}">
                <a16:creationId xmlns:a16="http://schemas.microsoft.com/office/drawing/2014/main" id="{FE8107D3-DDE7-94CC-2852-FF338AC17E3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8228" y="652680"/>
            <a:ext cx="3772810" cy="5336365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6391210"/>
            <a:ext cx="9144000" cy="466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212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Shape 3"/>
          <p:cNvSpPr txBox="1"/>
          <p:nvPr/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0FE63163-30AC-4913-8397-D2601702E0C7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t>12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5" name="CustomShape 1"/>
          <p:cNvSpPr/>
          <p:nvPr/>
        </p:nvSpPr>
        <p:spPr>
          <a:xfrm>
            <a:off x="495300" y="2600280"/>
            <a:ext cx="8191500" cy="107576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3200" strike="noStrike" spc="-1" dirty="0" smtClean="0">
                <a:latin typeface="Century Gothic"/>
              </a:rPr>
              <a:t>2</a:t>
            </a:r>
            <a:r>
              <a:rPr lang="fr-FR" sz="3200" strike="noStrike" spc="-1" baseline="30000" dirty="0" smtClean="0">
                <a:latin typeface="Century Gothic"/>
              </a:rPr>
              <a:t>ème</a:t>
            </a:r>
            <a:r>
              <a:rPr lang="fr-FR" sz="3200" strike="noStrike" spc="-1" dirty="0" smtClean="0">
                <a:latin typeface="Century Gothic"/>
              </a:rPr>
              <a:t> action : relance de l’opération </a:t>
            </a:r>
            <a:r>
              <a:rPr lang="fr-FR" sz="3200" b="1" strike="noStrike" spc="-1" dirty="0" smtClean="0">
                <a:latin typeface="Century Gothic"/>
              </a:rPr>
              <a:t>« Covoiturons d’urgence »</a:t>
            </a:r>
            <a:endParaRPr lang="fr-FR" sz="3200" b="1" strike="noStrike" spc="-1" dirty="0">
              <a:latin typeface="Arial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91210"/>
            <a:ext cx="9144000" cy="466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95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Shape 3"/>
          <p:cNvSpPr txBox="1"/>
          <p:nvPr/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0FE63163-30AC-4913-8397-D2601702E0C7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t>13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5" name="CustomShape 1"/>
          <p:cNvSpPr/>
          <p:nvPr/>
        </p:nvSpPr>
        <p:spPr>
          <a:xfrm>
            <a:off x="247650" y="419055"/>
            <a:ext cx="8686800" cy="538976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spcAft>
                <a:spcPts val="1000"/>
              </a:spcAft>
            </a:pPr>
            <a:r>
              <a:rPr lang="fr-FR" sz="3200" u="sng" strike="noStrike" spc="-1" dirty="0" smtClean="0">
                <a:solidFill>
                  <a:srgbClr val="DD0033"/>
                </a:solidFill>
                <a:latin typeface="Century Gothic"/>
              </a:rPr>
              <a:t>Contexte</a:t>
            </a: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fr-FR" sz="2200" spc="-1" dirty="0" smtClean="0"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l’opération « Covoiturons d’urgence » a été initiée à l’automne 2019, par deux membres du Conseil Local de Développement et soutenue par GBA</a:t>
            </a: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fr-FR" sz="2200" spc="-1" dirty="0" smtClean="0"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 entreprises du territoire ont participées, représentant 7000 emplois</a:t>
            </a: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fr-FR" sz="2200" strike="noStrike" spc="-1" dirty="0" smtClean="0"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 sont rencontrées trois fois en trois mois pour discuter enjeux de mobilités de leurs employés</a:t>
            </a: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fr-FR" sz="2200" spc="-1" dirty="0" smtClean="0"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L’opération s’est terminée sur une réunion publique à destination des entreprises du territoire, environ 100 participants</a:t>
            </a: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fr-FR" sz="2200" strike="noStrike" spc="-1" dirty="0" smtClean="0"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Puis crise sanitaire : l’opération n’a pas eu de suite et l’évaluation des résultats a été biaisée</a:t>
            </a:r>
            <a:endParaRPr lang="fr-FR" sz="2200" strike="noStrike" spc="-1" dirty="0"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91210"/>
            <a:ext cx="9144000" cy="466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907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Shape 3"/>
          <p:cNvSpPr txBox="1"/>
          <p:nvPr/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0FE63163-30AC-4913-8397-D2601702E0C7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t>14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5" name="CustomShape 1"/>
          <p:cNvSpPr/>
          <p:nvPr/>
        </p:nvSpPr>
        <p:spPr>
          <a:xfrm>
            <a:off x="204652" y="457155"/>
            <a:ext cx="8734695" cy="346616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spcAft>
                <a:spcPts val="1000"/>
              </a:spcAft>
            </a:pPr>
            <a:r>
              <a:rPr lang="fr-FR" sz="3200" u="sng" strike="noStrike" spc="-1" dirty="0" smtClean="0">
                <a:solidFill>
                  <a:srgbClr val="DD0033"/>
                </a:solidFill>
                <a:latin typeface="Century Gothic"/>
              </a:rPr>
              <a:t>Contexte (2)</a:t>
            </a:r>
          </a:p>
          <a:p>
            <a:pPr marL="457200" indent="-457200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fr-FR" sz="2200" spc="-1" dirty="0">
                <a:latin typeface="Century Gothic"/>
              </a:rPr>
              <a:t>Un bilan très positif de cette opération, avec des entreprises qui ont aimé prendre ce pas de côté par rapport à leurs missions et réfléchir avec leurs pairs</a:t>
            </a:r>
          </a:p>
          <a:p>
            <a:pPr marL="457200" indent="-457200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fr-FR" sz="2200" spc="-1" dirty="0">
                <a:latin typeface="Century Gothic"/>
              </a:rPr>
              <a:t>Le petit groupe de 25-30 personnes a été apprécié</a:t>
            </a:r>
          </a:p>
          <a:p>
            <a:pPr marL="457200" indent="-457200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fr-FR" sz="2200" spc="-1" dirty="0">
                <a:latin typeface="Century Gothic"/>
              </a:rPr>
              <a:t>Beaucoup d’échanges </a:t>
            </a:r>
            <a:r>
              <a:rPr lang="fr-FR" sz="2200" spc="-1" dirty="0" smtClean="0">
                <a:latin typeface="Century Gothic"/>
              </a:rPr>
              <a:t>informels</a:t>
            </a:r>
          </a:p>
          <a:p>
            <a:pPr marL="457200" indent="-457200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fr-FR" sz="2200" spc="-1" dirty="0" smtClean="0">
                <a:latin typeface="Century Gothic"/>
              </a:rPr>
              <a:t>Partage </a:t>
            </a:r>
            <a:r>
              <a:rPr lang="fr-FR" sz="2200" spc="-1" dirty="0">
                <a:latin typeface="Century Gothic"/>
              </a:rPr>
              <a:t>de bonnes pratiques et de solutions rapides à mettre en </a:t>
            </a:r>
            <a:r>
              <a:rPr lang="fr-FR" sz="2200" spc="-1" dirty="0" smtClean="0">
                <a:latin typeface="Century Gothic"/>
              </a:rPr>
              <a:t>œuvre</a:t>
            </a:r>
            <a:endParaRPr lang="fr-FR" sz="2200" spc="-1" dirty="0">
              <a:latin typeface="Century Gothic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91210"/>
            <a:ext cx="9144000" cy="466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82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Shape 3"/>
          <p:cNvSpPr txBox="1"/>
          <p:nvPr/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0FE63163-30AC-4913-8397-D2601702E0C7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t>15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5" name="CustomShape 1"/>
          <p:cNvSpPr/>
          <p:nvPr/>
        </p:nvSpPr>
        <p:spPr>
          <a:xfrm>
            <a:off x="142875" y="247732"/>
            <a:ext cx="8858249" cy="55436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spcAft>
                <a:spcPts val="1000"/>
              </a:spcAft>
            </a:pPr>
            <a:r>
              <a:rPr lang="fr-FR" sz="2800" u="sng" strike="noStrike" spc="-1" dirty="0" smtClean="0">
                <a:solidFill>
                  <a:srgbClr val="DD0033"/>
                </a:solidFill>
                <a:latin typeface="Century Gothic"/>
              </a:rPr>
              <a:t>Calendrier prévisionnel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000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0) Collaboration sur liste des 10 entreprises à solliciter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fr-FR" sz="2000" u="sng" dirty="0" smtClean="0">
                <a:latin typeface="Century Gothic" panose="020B0502020202020204" pitchFamily="34" charset="0"/>
              </a:rPr>
              <a:t>Positionnement du CLD en plénière du 13 octobre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fr-FR" sz="2000" dirty="0" smtClean="0">
                <a:latin typeface="Century Gothic" panose="020B0502020202020204" pitchFamily="34" charset="0"/>
              </a:rPr>
              <a:t>Caler les trois dates de rencontres interentreprises :</a:t>
            </a:r>
          </a:p>
          <a:p>
            <a:r>
              <a:rPr lang="fr-FR" sz="2000" dirty="0" smtClean="0">
                <a:latin typeface="Century Gothic" panose="020B0502020202020204" pitchFamily="34" charset="0"/>
              </a:rPr>
              <a:t>	</a:t>
            </a:r>
            <a:r>
              <a:rPr lang="fr-FR" i="1" dirty="0" smtClean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(prévisionnel)</a:t>
            </a:r>
          </a:p>
          <a:p>
            <a:pPr marL="1257300" lvl="2" indent="-342900">
              <a:buFont typeface="+mj-lt"/>
              <a:buAutoNum type="arabicPeriod"/>
            </a:pPr>
            <a:r>
              <a:rPr lang="fr-FR" i="1" dirty="0" smtClean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début décembre 2025,</a:t>
            </a:r>
          </a:p>
          <a:p>
            <a:pPr marL="1257300" lvl="2" indent="-342900">
              <a:buFont typeface="+mj-lt"/>
              <a:buAutoNum type="arabicPeriod"/>
            </a:pPr>
            <a:r>
              <a:rPr lang="fr-FR" i="1" dirty="0" smtClean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mi-janvier 2026,</a:t>
            </a:r>
          </a:p>
          <a:p>
            <a:pPr marL="1257300" lvl="2" indent="-342900">
              <a:spcAft>
                <a:spcPts val="600"/>
              </a:spcAft>
              <a:buFont typeface="+mj-lt"/>
              <a:buAutoNum type="arabicPeriod"/>
            </a:pPr>
            <a:r>
              <a:rPr lang="fr-FR" i="1" dirty="0" smtClean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fin février 2026 (après les vacances scolaires)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000" dirty="0">
                <a:latin typeface="Century Gothic" panose="020B0502020202020204" pitchFamily="34" charset="0"/>
              </a:rPr>
              <a:t>3</a:t>
            </a:r>
            <a:r>
              <a:rPr lang="fr-FR" sz="2000" dirty="0" smtClean="0">
                <a:latin typeface="Century Gothic" panose="020B0502020202020204" pitchFamily="34" charset="0"/>
              </a:rPr>
              <a:t>) Contacter les 10 entreprises</a:t>
            </a:r>
          </a:p>
          <a:p>
            <a:pPr marL="361950" indent="-361950">
              <a:spcBef>
                <a:spcPts val="600"/>
              </a:spcBef>
            </a:pPr>
            <a:r>
              <a:rPr lang="fr-FR" sz="2000" dirty="0">
                <a:latin typeface="Century Gothic" panose="020B0502020202020204" pitchFamily="34" charset="0"/>
              </a:rPr>
              <a:t>4</a:t>
            </a:r>
            <a:r>
              <a:rPr lang="fr-FR" sz="2000" dirty="0" smtClean="0">
                <a:latin typeface="Century Gothic" panose="020B0502020202020204" pitchFamily="34" charset="0"/>
              </a:rPr>
              <a:t>) Réunion </a:t>
            </a:r>
            <a:r>
              <a:rPr lang="fr-FR" sz="2000" dirty="0">
                <a:latin typeface="Century Gothic" panose="020B0502020202020204" pitchFamily="34" charset="0"/>
              </a:rPr>
              <a:t>de préparation entre le Conseil Local de Développement et les services de l’agglomération (mobilités / développement économique / PCAET) : </a:t>
            </a:r>
            <a:r>
              <a:rPr lang="fr-FR" sz="2000" dirty="0" smtClean="0">
                <a:latin typeface="Century Gothic" panose="020B0502020202020204" pitchFamily="34" charset="0"/>
              </a:rPr>
              <a:t>mercredi 12 </a:t>
            </a:r>
            <a:r>
              <a:rPr lang="fr-FR" sz="2000" dirty="0">
                <a:latin typeface="Century Gothic" panose="020B0502020202020204" pitchFamily="34" charset="0"/>
              </a:rPr>
              <a:t>novembre </a:t>
            </a:r>
            <a:r>
              <a:rPr lang="fr-FR" sz="2000" dirty="0" smtClean="0">
                <a:latin typeface="Century Gothic" panose="020B0502020202020204" pitchFamily="34" charset="0"/>
              </a:rPr>
              <a:t>matin ?</a:t>
            </a:r>
            <a:endParaRPr lang="fr-FR" sz="2000" dirty="0">
              <a:latin typeface="Century Gothic" panose="020B0502020202020204" pitchFamily="34" charset="0"/>
            </a:endParaRPr>
          </a:p>
          <a:p>
            <a:pPr marL="895350" lvl="2">
              <a:spcAft>
                <a:spcPts val="600"/>
              </a:spcAft>
            </a:pPr>
            <a:r>
              <a:rPr lang="fr-FR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Partage méthodologie de </a:t>
            </a:r>
            <a:r>
              <a:rPr lang="fr-FR" i="1" dirty="0" smtClean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2019, idées </a:t>
            </a:r>
            <a:r>
              <a:rPr lang="fr-FR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pour édition 2025, </a:t>
            </a:r>
            <a:r>
              <a:rPr lang="fr-FR" i="1" dirty="0" smtClean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préparation du </a:t>
            </a:r>
            <a:r>
              <a:rPr lang="fr-FR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contenu de la première rencontre et interventions possibles, répartition des </a:t>
            </a:r>
            <a:r>
              <a:rPr lang="fr-FR" i="1" dirty="0" smtClean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rôles, etc.</a:t>
            </a:r>
            <a:endParaRPr lang="fr-FR" sz="2000" strike="noStrike" spc="-1" dirty="0">
              <a:latin typeface="Arial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91210"/>
            <a:ext cx="9144000" cy="466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34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Shape 1"/>
          <p:cNvSpPr txBox="1"/>
          <p:nvPr/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8B8B8B"/>
                </a:solidFill>
                <a:latin typeface="Calibri"/>
              </a:rPr>
              <a:t>Support de présentation du Conseil de développement - plénière 13 octobre 2025</a:t>
            </a:r>
            <a:endParaRPr lang="fr-FR" sz="1200" b="0" strike="noStrike" spc="-1" dirty="0">
              <a:latin typeface="Times New Roman"/>
            </a:endParaRPr>
          </a:p>
        </p:txBody>
      </p:sp>
      <p:sp>
        <p:nvSpPr>
          <p:cNvPr id="73" name="TextShape 2"/>
          <p:cNvSpPr txBox="1"/>
          <p:nvPr/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24A4F15D-1BE3-4A15-9136-17084EC63928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t>16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75" name="CustomShape 3"/>
          <p:cNvSpPr/>
          <p:nvPr/>
        </p:nvSpPr>
        <p:spPr>
          <a:xfrm>
            <a:off x="858060" y="1054797"/>
            <a:ext cx="7427880" cy="452286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endParaRPr lang="fr-FR" sz="4000" b="0" strike="noStrike" spc="-1" dirty="0" smtClean="0">
              <a:solidFill>
                <a:srgbClr val="DD0036"/>
              </a:solidFill>
              <a:latin typeface="Century Gothic"/>
            </a:endParaRPr>
          </a:p>
          <a:p>
            <a:pPr algn="ctr">
              <a:lnSpc>
                <a:spcPct val="100000"/>
              </a:lnSpc>
            </a:pPr>
            <a:r>
              <a:rPr lang="fr-FR" sz="4000" b="0" strike="noStrike" spc="-1" dirty="0" smtClean="0">
                <a:solidFill>
                  <a:srgbClr val="DD0036"/>
                </a:solidFill>
                <a:latin typeface="Century Gothic"/>
              </a:rPr>
              <a:t>Prochaine </a:t>
            </a:r>
            <a:r>
              <a:rPr lang="fr-FR" sz="4000" b="0" strike="noStrike" spc="-1" dirty="0">
                <a:solidFill>
                  <a:srgbClr val="DD0036"/>
                </a:solidFill>
                <a:latin typeface="Century Gothic"/>
              </a:rPr>
              <a:t>plénière à18h00</a:t>
            </a:r>
            <a:endParaRPr lang="fr-FR" sz="40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40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3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3600" spc="-1" dirty="0" smtClean="0">
                <a:latin typeface="Arial"/>
              </a:rPr>
              <a:t>11/12/2025 </a:t>
            </a:r>
            <a:r>
              <a:rPr lang="fr-FR" sz="3600" spc="-1" dirty="0">
                <a:latin typeface="Arial"/>
              </a:rPr>
              <a:t>MCC – salle SR6</a:t>
            </a:r>
            <a:endParaRPr lang="fr-FR" sz="3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3200" b="0" strike="noStrike" spc="-1" dirty="0">
              <a:latin typeface="Arial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91210"/>
            <a:ext cx="9144000" cy="466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67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stomShape 1"/>
          <p:cNvSpPr/>
          <p:nvPr/>
        </p:nvSpPr>
        <p:spPr>
          <a:xfrm>
            <a:off x="776520" y="763560"/>
            <a:ext cx="6059160" cy="62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2800" b="1" strike="noStrike" spc="-1">
                <a:solidFill>
                  <a:srgbClr val="C00000"/>
                </a:solidFill>
                <a:latin typeface="Century Gothic"/>
              </a:rPr>
              <a:t>Coordonnées</a:t>
            </a:r>
            <a:endParaRPr lang="fr-FR" sz="2800" b="0" strike="noStrike" spc="-1">
              <a:latin typeface="Arial"/>
            </a:endParaRPr>
          </a:p>
        </p:txBody>
      </p:sp>
      <p:sp>
        <p:nvSpPr>
          <p:cNvPr id="78" name="CustomShape 2"/>
          <p:cNvSpPr/>
          <p:nvPr/>
        </p:nvSpPr>
        <p:spPr>
          <a:xfrm>
            <a:off x="1149480" y="1976760"/>
            <a:ext cx="7811280" cy="5027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 dirty="0">
                <a:solidFill>
                  <a:srgbClr val="000000"/>
                </a:solidFill>
                <a:latin typeface="Century Gothic"/>
              </a:rPr>
              <a:t>Conseil de Développement</a:t>
            </a:r>
            <a:endParaRPr lang="fr-FR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400" b="0" strike="noStrike" spc="-1" baseline="30000" dirty="0">
                <a:solidFill>
                  <a:srgbClr val="000000"/>
                </a:solidFill>
                <a:latin typeface="Century Gothic"/>
              </a:rPr>
              <a:t>3 Avenue Arsène d’Arsonval - CS 88000 - 01008 BOURG-EN-BRESSE Cedex – </a:t>
            </a:r>
            <a:endParaRPr lang="fr-FR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400" b="0" strike="noStrike" spc="-1" baseline="30000" dirty="0">
                <a:solidFill>
                  <a:srgbClr val="000000"/>
                </a:solidFill>
                <a:latin typeface="Century Gothic"/>
              </a:rPr>
              <a:t>Leticia SERAFINO</a:t>
            </a:r>
            <a:endParaRPr lang="fr-FR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400" b="0" strike="noStrike" spc="-1" baseline="30000" dirty="0">
                <a:solidFill>
                  <a:srgbClr val="000000"/>
                </a:solidFill>
                <a:latin typeface="Century Gothic"/>
              </a:rPr>
              <a:t>Coordonnatrice</a:t>
            </a:r>
            <a:r>
              <a:rPr lang="fr-FR" sz="2400" b="0" strike="noStrike" spc="-1" dirty="0">
                <a:solidFill>
                  <a:srgbClr val="000000"/>
                </a:solidFill>
                <a:latin typeface="Century Gothic"/>
              </a:rPr>
              <a:t> </a:t>
            </a:r>
            <a:endParaRPr lang="fr-FR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400" b="0" strike="noStrike" spc="-1" baseline="30000" dirty="0">
                <a:solidFill>
                  <a:srgbClr val="000000"/>
                </a:solidFill>
                <a:latin typeface="Century Gothic"/>
              </a:rPr>
              <a:t>Tél. 04 74 25 60 22</a:t>
            </a:r>
            <a:endParaRPr lang="fr-FR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400" b="0" u="sng" strike="noStrike" spc="-1" baseline="30000" dirty="0">
                <a:solidFill>
                  <a:srgbClr val="0563C1"/>
                </a:solidFill>
                <a:uFillTx/>
                <a:latin typeface="Century Gothic"/>
                <a:hlinkClick r:id="rId2"/>
              </a:rPr>
              <a:t>Conseildeveloppement@grandbourg.fr</a:t>
            </a:r>
            <a:endParaRPr lang="fr-FR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400" b="0" strike="noStrike" spc="-1" baseline="30000" dirty="0">
                <a:solidFill>
                  <a:srgbClr val="000000"/>
                </a:solidFill>
                <a:latin typeface="Century Gothic"/>
              </a:rPr>
              <a:t>Pour consulter les différents travaux du Conseil de Développement :</a:t>
            </a:r>
            <a:endParaRPr lang="fr-FR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400" b="0" u="sng" strike="noStrike" spc="-1" baseline="30000" dirty="0">
                <a:solidFill>
                  <a:srgbClr val="0563C1"/>
                </a:solidFill>
                <a:uFillTx/>
                <a:latin typeface="Century Gothic"/>
                <a:hlinkClick r:id="rId3"/>
              </a:rPr>
              <a:t>https://www.grandbourg.fr/591-le-conseil-local-de-developpement.htm</a:t>
            </a:r>
            <a:endParaRPr lang="fr-FR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2400" b="0" strike="noStrike" spc="-1" dirty="0">
              <a:latin typeface="Arial"/>
            </a:endParaRPr>
          </a:p>
        </p:txBody>
      </p:sp>
      <p:sp>
        <p:nvSpPr>
          <p:cNvPr id="79" name="TextShape 3"/>
          <p:cNvSpPr txBox="1"/>
          <p:nvPr/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8B8B8B"/>
                </a:solidFill>
                <a:latin typeface="Calibri"/>
              </a:rPr>
              <a:t>Support de présentation du Conseil de développement - plénière 13 octobre 2025</a:t>
            </a:r>
            <a:endParaRPr lang="fr-FR" sz="1200" b="0" strike="noStrike" spc="-1" dirty="0">
              <a:latin typeface="Times New Roman"/>
            </a:endParaRPr>
          </a:p>
        </p:txBody>
      </p:sp>
      <p:sp>
        <p:nvSpPr>
          <p:cNvPr id="80" name="TextShape 4"/>
          <p:cNvSpPr txBox="1"/>
          <p:nvPr/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7D465979-FADB-44F7-9251-F024046B1C1C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t>17</a:t>
            </a:fld>
            <a:endParaRPr lang="fr-FR" sz="1200" b="0" strike="noStrike" spc="-1">
              <a:latin typeface="Times New Roman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391210"/>
            <a:ext cx="9144000" cy="4667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ustomShape 1"/>
          <p:cNvSpPr/>
          <p:nvPr/>
        </p:nvSpPr>
        <p:spPr>
          <a:xfrm>
            <a:off x="272800" y="664108"/>
            <a:ext cx="8517373" cy="569241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1" strike="noStrike" spc="-1" dirty="0">
                <a:solidFill>
                  <a:srgbClr val="000000"/>
                </a:solidFill>
                <a:latin typeface="Century Gothic"/>
              </a:rPr>
              <a:t>ORDRE DU JOUR :</a:t>
            </a:r>
            <a:endParaRPr lang="fr-FR" dirty="0"/>
          </a:p>
          <a:p>
            <a:pPr algn="just">
              <a:lnSpc>
                <a:spcPct val="100000"/>
              </a:lnSpc>
            </a:pPr>
            <a:endParaRPr lang="fr-FR" sz="2800" b="0" strike="noStrike" spc="-1" dirty="0">
              <a:latin typeface="Arial"/>
            </a:endParaRPr>
          </a:p>
          <a:p>
            <a:pPr marL="343080" indent="-342720" algn="just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lang="fr-FR" sz="2800" b="0" strike="noStrike" spc="-1" dirty="0">
                <a:solidFill>
                  <a:srgbClr val="000000"/>
                </a:solidFill>
                <a:latin typeface="Century Gothic"/>
              </a:rPr>
              <a:t>Approbation du compte-rendu de la plénière</a:t>
            </a:r>
            <a:endParaRPr lang="fr-FR" sz="2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2800" b="0" strike="noStrike" spc="-1" dirty="0">
                <a:solidFill>
                  <a:srgbClr val="000000"/>
                </a:solidFill>
                <a:latin typeface="Century Gothic"/>
              </a:rPr>
              <a:t>du 23 juin 2025.</a:t>
            </a:r>
            <a:endParaRPr lang="fr-FR" sz="2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2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2800" b="0" strike="noStrike" spc="-1" dirty="0">
                <a:solidFill>
                  <a:srgbClr val="000000"/>
                </a:solidFill>
                <a:latin typeface="Century Gothic"/>
              </a:rPr>
              <a:t>2. Révision du </a:t>
            </a:r>
            <a:r>
              <a:rPr lang="fr-FR" sz="2800" b="0" strike="noStrike" spc="-1" dirty="0" err="1">
                <a:solidFill>
                  <a:srgbClr val="000000"/>
                </a:solidFill>
                <a:latin typeface="Century Gothic"/>
              </a:rPr>
              <a:t>SCoT</a:t>
            </a:r>
            <a:r>
              <a:rPr lang="fr-FR" sz="2800" b="0" strike="noStrike" spc="-1" dirty="0">
                <a:solidFill>
                  <a:srgbClr val="000000"/>
                </a:solidFill>
                <a:latin typeface="Century Gothic"/>
              </a:rPr>
              <a:t> : retours avis « Economie » et</a:t>
            </a:r>
          </a:p>
          <a:p>
            <a:pPr algn="just">
              <a:lnSpc>
                <a:spcPct val="100000"/>
              </a:lnSpc>
            </a:pPr>
            <a:r>
              <a:rPr lang="fr-FR" sz="2800" b="0" strike="noStrike" spc="-1" dirty="0">
                <a:solidFill>
                  <a:srgbClr val="000000"/>
                </a:solidFill>
                <a:latin typeface="Century Gothic"/>
              </a:rPr>
              <a:t> « Mon village en 2050 </a:t>
            </a:r>
            <a:r>
              <a:rPr lang="fr-FR" sz="2800" b="0" strike="noStrike" spc="-1" dirty="0" smtClean="0">
                <a:solidFill>
                  <a:srgbClr val="000000"/>
                </a:solidFill>
                <a:latin typeface="Century Gothic"/>
              </a:rPr>
              <a:t>»</a:t>
            </a:r>
          </a:p>
          <a:p>
            <a:pPr algn="just">
              <a:lnSpc>
                <a:spcPct val="100000"/>
              </a:lnSpc>
            </a:pPr>
            <a:endParaRPr lang="fr-FR" sz="2800" b="0" strike="noStrike" spc="-1" dirty="0" smtClean="0">
              <a:solidFill>
                <a:srgbClr val="000000"/>
              </a:solidFill>
              <a:latin typeface="Century Gothic"/>
            </a:endParaRPr>
          </a:p>
          <a:p>
            <a:pPr algn="just"/>
            <a:r>
              <a:rPr lang="fr-FR" sz="2800" spc="-1" dirty="0">
                <a:solidFill>
                  <a:srgbClr val="000000"/>
                </a:solidFill>
                <a:latin typeface="Century Gothic"/>
              </a:rPr>
              <a:t>3. Charte graphique</a:t>
            </a:r>
          </a:p>
          <a:p>
            <a:pPr algn="just">
              <a:lnSpc>
                <a:spcPct val="100000"/>
              </a:lnSpc>
            </a:pPr>
            <a:endParaRPr lang="fr-FR" sz="2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2800" spc="-1" dirty="0">
                <a:solidFill>
                  <a:srgbClr val="000000"/>
                </a:solidFill>
                <a:latin typeface="Century Gothic"/>
              </a:rPr>
              <a:t>4</a:t>
            </a:r>
            <a:r>
              <a:rPr lang="fr-FR" sz="2800" b="0" strike="noStrike" spc="-1" dirty="0" smtClean="0">
                <a:solidFill>
                  <a:srgbClr val="000000"/>
                </a:solidFill>
                <a:latin typeface="Century Gothic"/>
              </a:rPr>
              <a:t>. </a:t>
            </a:r>
            <a:r>
              <a:rPr lang="fr-FR" sz="2800" b="0" strike="noStrike" spc="-1" dirty="0">
                <a:solidFill>
                  <a:srgbClr val="000000"/>
                </a:solidFill>
                <a:latin typeface="Century Gothic"/>
              </a:rPr>
              <a:t>PCAET – Atelier Mobilités</a:t>
            </a:r>
          </a:p>
          <a:p>
            <a:pPr algn="just">
              <a:lnSpc>
                <a:spcPct val="100000"/>
              </a:lnSpc>
            </a:pPr>
            <a:endParaRPr lang="fr-FR" sz="2800" b="0" strike="noStrike" spc="-1" dirty="0">
              <a:solidFill>
                <a:srgbClr val="000000"/>
              </a:solidFill>
              <a:latin typeface="Century Gothic"/>
            </a:endParaRPr>
          </a:p>
          <a:p>
            <a:pPr algn="just">
              <a:lnSpc>
                <a:spcPct val="100000"/>
              </a:lnSpc>
            </a:pPr>
            <a:endParaRPr lang="fr-FR" sz="2800" b="0" strike="noStrike" spc="-1" dirty="0">
              <a:latin typeface="Arial"/>
            </a:endParaRPr>
          </a:p>
        </p:txBody>
      </p:sp>
      <p:sp>
        <p:nvSpPr>
          <p:cNvPr id="49" name="TextShape 2"/>
          <p:cNvSpPr txBox="1"/>
          <p:nvPr/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8B8B8B"/>
                </a:solidFill>
                <a:latin typeface="Calibri"/>
              </a:rPr>
              <a:t>Support de présentation du Conseil de développement - plénière 13 octobre 2025</a:t>
            </a:r>
            <a:endParaRPr lang="fr-FR" sz="1200" b="0" strike="noStrike" spc="-1" dirty="0">
              <a:latin typeface="Times New Roman"/>
            </a:endParaRPr>
          </a:p>
        </p:txBody>
      </p:sp>
      <p:sp>
        <p:nvSpPr>
          <p:cNvPr id="50" name="TextShape 3"/>
          <p:cNvSpPr txBox="1"/>
          <p:nvPr/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1CBEFF3D-4EEA-4C67-B902-C4FD568FFBF8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t>2</a:t>
            </a:fld>
            <a:endParaRPr lang="fr-FR" sz="1200" b="0" strike="noStrike" spc="-1">
              <a:latin typeface="Times New Roman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91210"/>
            <a:ext cx="9144000" cy="4667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CustomShape 1"/>
          <p:cNvSpPr/>
          <p:nvPr/>
        </p:nvSpPr>
        <p:spPr>
          <a:xfrm>
            <a:off x="609480" y="2247480"/>
            <a:ext cx="7793640" cy="255309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743040" indent="-742680" algn="r">
              <a:lnSpc>
                <a:spcPct val="100000"/>
              </a:lnSpc>
              <a:buClr>
                <a:srgbClr val="DD0036"/>
              </a:buClr>
              <a:buFont typeface="StarSymbol"/>
              <a:buAutoNum type="arabicPeriod"/>
            </a:pPr>
            <a:r>
              <a:rPr lang="fr-FR" sz="4000" b="0" strike="noStrike" spc="-1" dirty="0">
                <a:solidFill>
                  <a:srgbClr val="DD0036"/>
                </a:solidFill>
                <a:latin typeface="Century Gothic"/>
              </a:rPr>
              <a:t>Approbation du </a:t>
            </a:r>
            <a:endParaRPr lang="fr-FR" sz="40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lang="fr-FR" sz="4000" b="0" strike="noStrike" spc="-1" dirty="0">
                <a:solidFill>
                  <a:srgbClr val="DD0036"/>
                </a:solidFill>
                <a:latin typeface="Century Gothic"/>
              </a:rPr>
              <a:t>Compte-rendu de </a:t>
            </a:r>
            <a:endParaRPr lang="fr-FR" sz="40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lang="fr-FR" sz="4000" b="0" strike="noStrike" spc="-1" dirty="0">
                <a:solidFill>
                  <a:srgbClr val="DD0036"/>
                </a:solidFill>
                <a:latin typeface="Century Gothic"/>
              </a:rPr>
              <a:t>la plénière </a:t>
            </a:r>
            <a:endParaRPr lang="fr-FR" sz="40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lang="fr-FR" sz="4000" b="0" strike="noStrike" spc="-1" dirty="0">
                <a:solidFill>
                  <a:srgbClr val="DD0036"/>
                </a:solidFill>
                <a:latin typeface="Century Gothic"/>
              </a:rPr>
              <a:t>du 23 juin 2025</a:t>
            </a:r>
            <a:endParaRPr lang="fr-FR" sz="4000" b="0" strike="noStrike" spc="-1" dirty="0">
              <a:latin typeface="Arial"/>
            </a:endParaRPr>
          </a:p>
        </p:txBody>
      </p:sp>
      <p:sp>
        <p:nvSpPr>
          <p:cNvPr id="53" name="TextShape 2"/>
          <p:cNvSpPr txBox="1"/>
          <p:nvPr/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8B8B8B"/>
                </a:solidFill>
                <a:latin typeface="Calibri"/>
              </a:rPr>
              <a:t>Support de présentation du Conseil de développement - plénière 13 octobre 2025</a:t>
            </a:r>
            <a:endParaRPr lang="fr-FR" sz="1200" b="0" strike="noStrike" spc="-1" dirty="0">
              <a:latin typeface="Times New Roman"/>
            </a:endParaRPr>
          </a:p>
        </p:txBody>
      </p:sp>
      <p:sp>
        <p:nvSpPr>
          <p:cNvPr id="54" name="TextShape 3"/>
          <p:cNvSpPr txBox="1"/>
          <p:nvPr/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6142898D-A79A-4949-9476-F72552058ECD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t>3</a:t>
            </a:fld>
            <a:endParaRPr lang="fr-FR" sz="1200" b="0" strike="noStrike" spc="-1">
              <a:latin typeface="Times New Roman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91210"/>
            <a:ext cx="9144000" cy="4667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Shape 1"/>
          <p:cNvSpPr txBox="1"/>
          <p:nvPr/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8B8B8B"/>
                </a:solidFill>
                <a:latin typeface="Calibri"/>
              </a:rPr>
              <a:t>Support de présentation du Conseil de développement - plénière </a:t>
            </a:r>
            <a:r>
              <a:rPr lang="fr-FR" sz="1200" spc="-1" dirty="0">
                <a:solidFill>
                  <a:srgbClr val="8B8B8B"/>
                </a:solidFill>
                <a:latin typeface="Calibri"/>
              </a:rPr>
              <a:t>13 octobre </a:t>
            </a:r>
            <a:r>
              <a:rPr lang="fr-FR" sz="1200" b="0" strike="noStrike" spc="-1" dirty="0">
                <a:solidFill>
                  <a:srgbClr val="8B8B8B"/>
                </a:solidFill>
                <a:latin typeface="Calibri"/>
              </a:rPr>
              <a:t>2025</a:t>
            </a:r>
            <a:endParaRPr lang="fr-FR" sz="1200" b="0" strike="noStrike" spc="-1" dirty="0">
              <a:latin typeface="Times New Roman"/>
            </a:endParaRPr>
          </a:p>
        </p:txBody>
      </p:sp>
      <p:sp>
        <p:nvSpPr>
          <p:cNvPr id="56" name="TextShape 2"/>
          <p:cNvSpPr txBox="1"/>
          <p:nvPr/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248DE000-5F82-4927-AF80-3A122D4774EB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t>4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57" name="CustomShape 3"/>
          <p:cNvSpPr/>
          <p:nvPr/>
        </p:nvSpPr>
        <p:spPr>
          <a:xfrm>
            <a:off x="609480" y="2247480"/>
            <a:ext cx="7793640" cy="255309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r"/>
            <a:r>
              <a:rPr lang="fr-FR" sz="4000" b="0" strike="noStrike" spc="-1" dirty="0">
                <a:solidFill>
                  <a:srgbClr val="DD0036"/>
                </a:solidFill>
                <a:latin typeface="Century Gothic"/>
              </a:rPr>
              <a:t>2</a:t>
            </a:r>
            <a:r>
              <a:rPr lang="fr-FR" sz="4000" spc="-1" dirty="0">
                <a:solidFill>
                  <a:srgbClr val="DD0036"/>
                </a:solidFill>
                <a:latin typeface="Century Gothic"/>
              </a:rPr>
              <a:t>. Révision du </a:t>
            </a:r>
            <a:r>
              <a:rPr lang="fr-FR" sz="4000" spc="-1" dirty="0" err="1">
                <a:solidFill>
                  <a:srgbClr val="DD0036"/>
                </a:solidFill>
                <a:latin typeface="Century Gothic"/>
              </a:rPr>
              <a:t>SCoT</a:t>
            </a:r>
            <a:r>
              <a:rPr lang="fr-FR" sz="4000" spc="-1" dirty="0">
                <a:solidFill>
                  <a:srgbClr val="DD0036"/>
                </a:solidFill>
                <a:latin typeface="Century Gothic"/>
              </a:rPr>
              <a:t> :</a:t>
            </a:r>
          </a:p>
          <a:p>
            <a:pPr algn="r"/>
            <a:r>
              <a:rPr lang="fr-FR" sz="4000" spc="-1" dirty="0">
                <a:solidFill>
                  <a:srgbClr val="DD0036"/>
                </a:solidFill>
                <a:latin typeface="Century Gothic"/>
              </a:rPr>
              <a:t>Retours avis « Economie » et « Mon village en 2050 »</a:t>
            </a:r>
          </a:p>
          <a:p>
            <a:pPr algn="r">
              <a:lnSpc>
                <a:spcPct val="100000"/>
              </a:lnSpc>
            </a:pPr>
            <a:r>
              <a:rPr lang="fr-FR" sz="4000" b="0" strike="noStrike" spc="-1" dirty="0">
                <a:solidFill>
                  <a:srgbClr val="DD0036"/>
                </a:solidFill>
                <a:latin typeface="Century Gothic"/>
              </a:rPr>
              <a:t> </a:t>
            </a:r>
            <a:endParaRPr lang="fr-FR" sz="4000" b="0" strike="noStrike" spc="-1" dirty="0">
              <a:latin typeface="Arial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91210"/>
            <a:ext cx="9144000" cy="4667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ustomShape 1"/>
          <p:cNvSpPr/>
          <p:nvPr/>
        </p:nvSpPr>
        <p:spPr>
          <a:xfrm>
            <a:off x="1158120" y="2143080"/>
            <a:ext cx="7009920" cy="132198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r">
              <a:lnSpc>
                <a:spcPct val="100000"/>
              </a:lnSpc>
            </a:pPr>
            <a:r>
              <a:rPr lang="fr-FR" sz="4000" spc="-1" dirty="0">
                <a:solidFill>
                  <a:srgbClr val="DD0036"/>
                </a:solidFill>
                <a:latin typeface="Century Gothic"/>
              </a:rPr>
              <a:t>3</a:t>
            </a:r>
            <a:r>
              <a:rPr lang="fr-FR" sz="4000" b="0" strike="noStrike" spc="-1" dirty="0" smtClean="0">
                <a:solidFill>
                  <a:srgbClr val="DD0036"/>
                </a:solidFill>
                <a:latin typeface="Century Gothic"/>
              </a:rPr>
              <a:t>. Charte graphique du Conseil de développement</a:t>
            </a:r>
            <a:endParaRPr lang="fr-FR" sz="4000" b="0" strike="noStrike" spc="-1" dirty="0">
              <a:latin typeface="Arial"/>
            </a:endParaRPr>
          </a:p>
        </p:txBody>
      </p:sp>
      <p:sp>
        <p:nvSpPr>
          <p:cNvPr id="60" name="TextShape 2"/>
          <p:cNvSpPr txBox="1"/>
          <p:nvPr/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8B8B8B"/>
                </a:solidFill>
                <a:latin typeface="Calibri"/>
              </a:rPr>
              <a:t>Support de présentation du Conseil de développement - plénière 13 octobre 2025</a:t>
            </a:r>
            <a:endParaRPr lang="fr-FR" sz="1200" b="0" strike="noStrike" spc="-1" dirty="0">
              <a:latin typeface="Times New Roman"/>
            </a:endParaRPr>
          </a:p>
        </p:txBody>
      </p:sp>
      <p:sp>
        <p:nvSpPr>
          <p:cNvPr id="61" name="TextShape 3"/>
          <p:cNvSpPr txBox="1"/>
          <p:nvPr/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0FE63163-30AC-4913-8397-D2601702E0C7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t>5</a:t>
            </a:fld>
            <a:endParaRPr lang="fr-FR" sz="1200" b="0" strike="noStrike" spc="-1">
              <a:latin typeface="Times New Roman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91210"/>
            <a:ext cx="9144000" cy="4667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Shape 2"/>
          <p:cNvSpPr txBox="1"/>
          <p:nvPr/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8B8B8B"/>
                </a:solidFill>
                <a:latin typeface="Calibri"/>
              </a:rPr>
              <a:t>Support de présentation du Conseil de développement - plénière 13 octobre 2025</a:t>
            </a:r>
            <a:endParaRPr lang="fr-FR" sz="1200" b="0" strike="noStrike" spc="-1" dirty="0">
              <a:latin typeface="Times New Roman"/>
            </a:endParaRPr>
          </a:p>
        </p:txBody>
      </p:sp>
      <p:sp>
        <p:nvSpPr>
          <p:cNvPr id="61" name="TextShape 3"/>
          <p:cNvSpPr txBox="1"/>
          <p:nvPr/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0FE63163-30AC-4913-8397-D2601702E0C7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t>6</a:t>
            </a:fld>
            <a:endParaRPr lang="fr-FR" sz="1200" b="0" strike="noStrike" spc="-1">
              <a:latin typeface="Times New Roman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91210"/>
            <a:ext cx="9144000" cy="466790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9049" y="124863"/>
            <a:ext cx="4305901" cy="6011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48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ustomShape 1"/>
          <p:cNvSpPr/>
          <p:nvPr/>
        </p:nvSpPr>
        <p:spPr>
          <a:xfrm>
            <a:off x="1158120" y="2143080"/>
            <a:ext cx="7009920" cy="7064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r">
              <a:lnSpc>
                <a:spcPct val="100000"/>
              </a:lnSpc>
            </a:pPr>
            <a:r>
              <a:rPr lang="fr-FR" sz="4000" spc="-1" dirty="0">
                <a:solidFill>
                  <a:srgbClr val="DD0036"/>
                </a:solidFill>
                <a:latin typeface="Century Gothic"/>
              </a:rPr>
              <a:t>4</a:t>
            </a:r>
            <a:r>
              <a:rPr lang="fr-FR" sz="4000" b="0" strike="noStrike" spc="-1" dirty="0" smtClean="0">
                <a:solidFill>
                  <a:srgbClr val="DD0036"/>
                </a:solidFill>
                <a:latin typeface="Century Gothic"/>
              </a:rPr>
              <a:t>. </a:t>
            </a:r>
            <a:r>
              <a:rPr lang="fr-FR" sz="4000" b="0" strike="noStrike" spc="-1" dirty="0">
                <a:solidFill>
                  <a:srgbClr val="DD0036"/>
                </a:solidFill>
                <a:latin typeface="Century Gothic"/>
              </a:rPr>
              <a:t>PCAET – Atelier Mobilités</a:t>
            </a:r>
            <a:endParaRPr lang="fr-FR" sz="4000" b="0" strike="noStrike" spc="-1" dirty="0">
              <a:latin typeface="Arial"/>
            </a:endParaRPr>
          </a:p>
        </p:txBody>
      </p:sp>
      <p:sp>
        <p:nvSpPr>
          <p:cNvPr id="60" name="TextShape 2"/>
          <p:cNvSpPr txBox="1"/>
          <p:nvPr/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8B8B8B"/>
                </a:solidFill>
                <a:latin typeface="Calibri"/>
              </a:rPr>
              <a:t>Support de présentation du Conseil de développement - plénière 13 octobre 2025</a:t>
            </a:r>
            <a:endParaRPr lang="fr-FR" sz="1200" b="0" strike="noStrike" spc="-1" dirty="0">
              <a:latin typeface="Times New Roman"/>
            </a:endParaRPr>
          </a:p>
        </p:txBody>
      </p:sp>
      <p:sp>
        <p:nvSpPr>
          <p:cNvPr id="61" name="TextShape 3"/>
          <p:cNvSpPr txBox="1"/>
          <p:nvPr/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0FE63163-30AC-4913-8397-D2601702E0C7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t>7</a:t>
            </a:fld>
            <a:endParaRPr lang="fr-FR" sz="1200" b="0" strike="noStrike" spc="-1">
              <a:latin typeface="Times New Roman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91210"/>
            <a:ext cx="9144000" cy="466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6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ustomShape 1"/>
          <p:cNvSpPr/>
          <p:nvPr/>
        </p:nvSpPr>
        <p:spPr>
          <a:xfrm>
            <a:off x="1158120" y="2143080"/>
            <a:ext cx="7009920" cy="255309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r">
              <a:lnSpc>
                <a:spcPct val="100000"/>
              </a:lnSpc>
            </a:pPr>
            <a:r>
              <a:rPr lang="fr-FR" sz="4000" spc="-1" dirty="0" smtClean="0">
                <a:solidFill>
                  <a:srgbClr val="DD0036"/>
                </a:solidFill>
                <a:latin typeface="Century Gothic"/>
              </a:rPr>
              <a:t>Lettre de mission </a:t>
            </a:r>
          </a:p>
          <a:p>
            <a:pPr algn="r">
              <a:lnSpc>
                <a:spcPct val="100000"/>
              </a:lnSpc>
            </a:pPr>
            <a:r>
              <a:rPr lang="fr-FR" sz="4000" spc="-1" dirty="0" smtClean="0">
                <a:solidFill>
                  <a:srgbClr val="DD0036"/>
                </a:solidFill>
                <a:latin typeface="Century Gothic"/>
              </a:rPr>
              <a:t>de Jean-François </a:t>
            </a:r>
            <a:r>
              <a:rPr lang="fr-FR" sz="4000" spc="-1" dirty="0" err="1" smtClean="0">
                <a:solidFill>
                  <a:srgbClr val="DD0036"/>
                </a:solidFill>
                <a:latin typeface="Century Gothic"/>
              </a:rPr>
              <a:t>Debat</a:t>
            </a:r>
            <a:r>
              <a:rPr lang="fr-FR" sz="4000" spc="-1" dirty="0" smtClean="0">
                <a:solidFill>
                  <a:srgbClr val="DD0036"/>
                </a:solidFill>
                <a:latin typeface="Century Gothic"/>
              </a:rPr>
              <a:t> : </a:t>
            </a:r>
          </a:p>
          <a:p>
            <a:pPr algn="r">
              <a:lnSpc>
                <a:spcPct val="100000"/>
              </a:lnSpc>
            </a:pPr>
            <a:endParaRPr lang="fr-FR" sz="4000" spc="-1" dirty="0" smtClean="0">
              <a:latin typeface="Century Gothic"/>
            </a:endParaRPr>
          </a:p>
          <a:p>
            <a:pPr algn="r">
              <a:lnSpc>
                <a:spcPct val="100000"/>
              </a:lnSpc>
            </a:pPr>
            <a:r>
              <a:rPr lang="fr-FR" sz="4000" spc="-1" dirty="0" smtClean="0">
                <a:latin typeface="Century Gothic"/>
              </a:rPr>
              <a:t>2 actions</a:t>
            </a:r>
            <a:endParaRPr lang="fr-FR" sz="4000" b="0" strike="noStrike" spc="-1" dirty="0">
              <a:latin typeface="Arial"/>
            </a:endParaRPr>
          </a:p>
        </p:txBody>
      </p:sp>
      <p:sp>
        <p:nvSpPr>
          <p:cNvPr id="60" name="TextShape 2"/>
          <p:cNvSpPr txBox="1"/>
          <p:nvPr/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8B8B8B"/>
                </a:solidFill>
                <a:latin typeface="Calibri"/>
              </a:rPr>
              <a:t>Support de présentation du Conseil de développement - plénière 13 octobre 2025</a:t>
            </a:r>
            <a:endParaRPr lang="fr-FR" sz="1200" b="0" strike="noStrike" spc="-1" dirty="0">
              <a:latin typeface="Times New Roman"/>
            </a:endParaRPr>
          </a:p>
        </p:txBody>
      </p:sp>
      <p:sp>
        <p:nvSpPr>
          <p:cNvPr id="61" name="TextShape 3"/>
          <p:cNvSpPr txBox="1"/>
          <p:nvPr/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0FE63163-30AC-4913-8397-D2601702E0C7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t>8</a:t>
            </a:fld>
            <a:endParaRPr lang="fr-FR" sz="1200" b="0" strike="noStrike" spc="-1">
              <a:latin typeface="Times New Roman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91210"/>
            <a:ext cx="9144000" cy="466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62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ACFCDA-3E3C-83A5-0F84-ED36E2795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Image 1">
            <a:extLst>
              <a:ext uri="{FF2B5EF4-FFF2-40B4-BE49-F238E27FC236}">
                <a16:creationId xmlns:a16="http://schemas.microsoft.com/office/drawing/2014/main" id="{A73B3197-E02F-D7F8-79A1-22647005A021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93240" y="99000"/>
            <a:ext cx="1366200" cy="553680"/>
          </a:xfrm>
          <a:prstGeom prst="rect">
            <a:avLst/>
          </a:prstGeom>
          <a:ln>
            <a:noFill/>
          </a:ln>
        </p:spPr>
      </p:pic>
      <p:sp>
        <p:nvSpPr>
          <p:cNvPr id="77" name="CustomShape 1">
            <a:extLst>
              <a:ext uri="{FF2B5EF4-FFF2-40B4-BE49-F238E27FC236}">
                <a16:creationId xmlns:a16="http://schemas.microsoft.com/office/drawing/2014/main" id="{B2D8FB7A-E705-A66A-0796-AE8744628A8C}"/>
              </a:ext>
            </a:extLst>
          </p:cNvPr>
          <p:cNvSpPr/>
          <p:nvPr/>
        </p:nvSpPr>
        <p:spPr>
          <a:xfrm>
            <a:off x="776340" y="1489765"/>
            <a:ext cx="7314535" cy="62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2800" b="1" spc="-1" dirty="0">
                <a:solidFill>
                  <a:srgbClr val="C00000"/>
                </a:solidFill>
                <a:latin typeface="Century Gothic"/>
              </a:rPr>
              <a:t>Incitation au changement de mobilité</a:t>
            </a:r>
            <a:endParaRPr lang="fr-FR" sz="2800" b="0" strike="noStrike" spc="-1" dirty="0">
              <a:latin typeface="Arial"/>
            </a:endParaRPr>
          </a:p>
        </p:txBody>
      </p:sp>
      <p:sp>
        <p:nvSpPr>
          <p:cNvPr id="78" name="CustomShape 2">
            <a:extLst>
              <a:ext uri="{FF2B5EF4-FFF2-40B4-BE49-F238E27FC236}">
                <a16:creationId xmlns:a16="http://schemas.microsoft.com/office/drawing/2014/main" id="{55883A9B-D926-57F8-70F9-C5044D6E0C69}"/>
              </a:ext>
            </a:extLst>
          </p:cNvPr>
          <p:cNvSpPr/>
          <p:nvPr/>
        </p:nvSpPr>
        <p:spPr>
          <a:xfrm>
            <a:off x="889348" y="2859924"/>
            <a:ext cx="7427934" cy="267620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400" spc="-1" dirty="0">
                <a:solidFill>
                  <a:srgbClr val="000000"/>
                </a:solidFill>
                <a:latin typeface="Century Gothic"/>
              </a:rPr>
              <a:t>C</a:t>
            </a:r>
            <a:r>
              <a:rPr lang="fr-FR" sz="2400" b="0" strike="noStrike" spc="-1" dirty="0">
                <a:solidFill>
                  <a:srgbClr val="000000"/>
                </a:solidFill>
                <a:latin typeface="Century Gothic"/>
              </a:rPr>
              <a:t>hallenge par petits groupes</a:t>
            </a:r>
          </a:p>
          <a:p>
            <a:pPr>
              <a:lnSpc>
                <a:spcPct val="100000"/>
              </a:lnSpc>
            </a:pPr>
            <a:endParaRPr lang="fr-FR" sz="2400" spc="-1" dirty="0">
              <a:solidFill>
                <a:srgbClr val="000000"/>
              </a:solidFill>
              <a:latin typeface="Century Gothic"/>
            </a:endParaRPr>
          </a:p>
          <a:p>
            <a:pPr>
              <a:lnSpc>
                <a:spcPct val="100000"/>
              </a:lnSpc>
            </a:pPr>
            <a:r>
              <a:rPr lang="fr-FR" sz="2400" b="0" strike="noStrike" spc="-1" dirty="0">
                <a:solidFill>
                  <a:srgbClr val="000000"/>
                </a:solidFill>
                <a:latin typeface="Century Gothic"/>
              </a:rPr>
              <a:t>Comme ‘Familles à énergie positive’ </a:t>
            </a:r>
          </a:p>
          <a:p>
            <a:pPr>
              <a:lnSpc>
                <a:spcPct val="100000"/>
              </a:lnSpc>
            </a:pPr>
            <a:endParaRPr lang="fr-FR" sz="2400" spc="-1" dirty="0">
              <a:solidFill>
                <a:srgbClr val="000000"/>
              </a:solidFill>
              <a:latin typeface="Century Gothic"/>
            </a:endParaRPr>
          </a:p>
          <a:p>
            <a:pPr>
              <a:lnSpc>
                <a:spcPct val="100000"/>
              </a:lnSpc>
            </a:pPr>
            <a:r>
              <a:rPr lang="fr-FR" sz="2400" b="0" strike="noStrike" spc="-1" dirty="0">
                <a:solidFill>
                  <a:srgbClr val="000000"/>
                </a:solidFill>
                <a:latin typeface="Century Gothic"/>
              </a:rPr>
              <a:t>Action pilote menée par le CD</a:t>
            </a:r>
          </a:p>
          <a:p>
            <a:pPr>
              <a:lnSpc>
                <a:spcPct val="100000"/>
              </a:lnSpc>
            </a:pPr>
            <a:endParaRPr lang="fr-FR" sz="2400" spc="-1" dirty="0">
              <a:solidFill>
                <a:srgbClr val="000000"/>
              </a:solidFill>
              <a:latin typeface="Century Gothic"/>
            </a:endParaRPr>
          </a:p>
          <a:p>
            <a:pPr>
              <a:lnSpc>
                <a:spcPct val="100000"/>
              </a:lnSpc>
            </a:pPr>
            <a:r>
              <a:rPr lang="fr-FR" sz="2400" spc="-1" dirty="0">
                <a:solidFill>
                  <a:srgbClr val="000000"/>
                </a:solidFill>
                <a:latin typeface="Century Gothic"/>
              </a:rPr>
              <a:t>Nouvelle méthode</a:t>
            </a:r>
            <a:r>
              <a:rPr lang="fr-FR" sz="2400" b="0" strike="noStrike" spc="-1" dirty="0">
                <a:solidFill>
                  <a:srgbClr val="000000"/>
                </a:solidFill>
                <a:latin typeface="Century Gothic"/>
              </a:rPr>
              <a:t> déployable à grande échelle</a:t>
            </a:r>
            <a:endParaRPr lang="fr-FR" sz="2400" b="0" strike="noStrike" spc="-1" dirty="0">
              <a:latin typeface="Arial"/>
            </a:endParaRPr>
          </a:p>
        </p:txBody>
      </p:sp>
      <p:sp>
        <p:nvSpPr>
          <p:cNvPr id="80" name="TextShape 4">
            <a:extLst>
              <a:ext uri="{FF2B5EF4-FFF2-40B4-BE49-F238E27FC236}">
                <a16:creationId xmlns:a16="http://schemas.microsoft.com/office/drawing/2014/main" id="{A9BA64D1-0063-3EBB-4643-470BF1608C20}"/>
              </a:ext>
            </a:extLst>
          </p:cNvPr>
          <p:cNvSpPr txBox="1"/>
          <p:nvPr/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7D465979-FADB-44F7-9251-F024046B1C1C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t>9</a:t>
            </a:fld>
            <a:endParaRPr lang="fr-FR" sz="1200" b="0" strike="noStrike" spc="-1">
              <a:latin typeface="Times New Roman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391210"/>
            <a:ext cx="9144000" cy="466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81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333</TotalTime>
  <Words>684</Words>
  <Application>Microsoft Office PowerPoint</Application>
  <PresentationFormat>Affichage à l'écran (4:3)</PresentationFormat>
  <Paragraphs>154</Paragraphs>
  <Slides>17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6" baseType="lpstr">
      <vt:lpstr>Arial</vt:lpstr>
      <vt:lpstr>Calibri</vt:lpstr>
      <vt:lpstr>Century Gothic</vt:lpstr>
      <vt:lpstr>DejaVu Sans</vt:lpstr>
      <vt:lpstr>StarSymbol</vt:lpstr>
      <vt:lpstr>Symbol</vt:lpstr>
      <vt:lpstr>Times New Roman</vt:lpstr>
      <vt:lpstr>Wingdings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MOREL Ariane (BBA)</dc:creator>
  <dc:description/>
  <cp:lastModifiedBy>SERAFINO Leticia</cp:lastModifiedBy>
  <cp:revision>259</cp:revision>
  <cp:lastPrinted>2025-10-13T14:02:35Z</cp:lastPrinted>
  <dcterms:created xsi:type="dcterms:W3CDTF">2017-09-04T13:07:30Z</dcterms:created>
  <dcterms:modified xsi:type="dcterms:W3CDTF">2025-10-24T13:55:52Z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Microsoft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Affichage à l'écran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9</vt:i4>
  </property>
</Properties>
</file>